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6.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7.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8.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9.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10.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11.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12.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13.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14.xml" ContentType="application/vnd.openxmlformats-officedocument.theme+xml"/>
  <Override PartName="/ppt/slideLayouts/slideLayout117.xml" ContentType="application/vnd.openxmlformats-officedocument.presentationml.slideLayout+xml"/>
  <Override PartName="/ppt/theme/theme15.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4"/>
    <p:sldMasterId id="2147495534" r:id="rId5"/>
    <p:sldMasterId id="2147495570" r:id="rId6"/>
    <p:sldMasterId id="2147496042" r:id="rId7"/>
    <p:sldMasterId id="2147496073" r:id="rId8"/>
    <p:sldMasterId id="2147496094" r:id="rId9"/>
    <p:sldMasterId id="2147496113" r:id="rId10"/>
    <p:sldMasterId id="2147496155" r:id="rId11"/>
    <p:sldMasterId id="2147496188" r:id="rId12"/>
    <p:sldMasterId id="2147496247" r:id="rId13"/>
    <p:sldMasterId id="2147496282" r:id="rId14"/>
    <p:sldMasterId id="2147496367" r:id="rId15"/>
    <p:sldMasterId id="2147496416" r:id="rId16"/>
    <p:sldMasterId id="2147496475" r:id="rId17"/>
    <p:sldMasterId id="2147496480" r:id="rId18"/>
    <p:sldMasterId id="2147496487" r:id="rId19"/>
  </p:sldMasterIdLst>
  <p:notesMasterIdLst>
    <p:notesMasterId r:id="rId30"/>
  </p:notesMasterIdLst>
  <p:sldIdLst>
    <p:sldId id="2147480204" r:id="rId20"/>
    <p:sldId id="2147479838" r:id="rId21"/>
    <p:sldId id="2147470441" r:id="rId22"/>
    <p:sldId id="2147480171" r:id="rId23"/>
    <p:sldId id="2147479932" r:id="rId24"/>
    <p:sldId id="2147480205" r:id="rId25"/>
    <p:sldId id="2147479191" r:id="rId26"/>
    <p:sldId id="2147470446" r:id="rId27"/>
    <p:sldId id="2147480142" r:id="rId28"/>
    <p:sldId id="214747985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pos="936" userDrawn="1">
          <p15:clr>
            <a:srgbClr val="A4A3A4"/>
          </p15:clr>
        </p15:guide>
        <p15:guide id="3" pos="5160" userDrawn="1">
          <p15:clr>
            <a:srgbClr val="A4A3A4"/>
          </p15:clr>
        </p15:guide>
        <p15:guide id="4" pos="4128" userDrawn="1">
          <p15:clr>
            <a:srgbClr val="A4A3A4"/>
          </p15:clr>
        </p15:guide>
        <p15:guide id="5" pos="5832" userDrawn="1">
          <p15:clr>
            <a:srgbClr val="A4A3A4"/>
          </p15:clr>
        </p15:guide>
        <p15:guide id="6"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16F102-EDD2-FC2D-5985-D6E0FFA811BC}" name="Prem Prakash" initials="PP" userId="S::premp@microsoft.com::27f0b4c6-e761-4514-b0bf-88499b6382dc" providerId="AD"/>
  <p188:author id="{6C24A113-CF62-F4F0-EFFB-2550FF511276}" name="Merna Nashed" initials="MN" userId="S::menashed@microsoft.com::e3496cc6-85d0-4fac-8212-1c303db1a104" providerId="AD"/>
  <p188:author id="{45E78731-3978-C39F-C608-679479D52024}" name="Mona Whalin" initials="MW" userId="S::mwhalin@microsoft.com::ce3e228f-e390-4386-a1ad-785ba5260eec" providerId="AD"/>
  <p188:author id="{144B2148-8CC1-A9B8-1B9F-29F10D2EC6DD}" name="Sunita Kannan" initials="SK" userId="S::sukanna@microsoft.com::7cda3bf5-55a3-4c1d-8baa-3c8a311250cd" providerId="AD"/>
  <p188:author id="{89D7A14C-E336-7269-0D26-6038BA079AD8}" name="Priyanka Kulkarni" initials="PK" userId="S::priyak@microsoft.com::d432b6a4-64b7-4e2c-ba6a-7c84d69eca80" providerId="AD"/>
  <p188:author id="{6464AD53-AAB0-9F8C-1155-C343E826CA0B}" name="Trang Le" initials="TL" userId="S::tranl@microsoft.com::8758dcc2-b60a-484e-9321-4644950c55c0" providerId="AD"/>
  <p188:author id="{EBB4B15B-C155-85BB-24C9-54F2B97955F2}" name="Pablo Castro" initials="PC" userId="S::pablocas@microsoft.com::93083297-f88d-4e51-9931-a14ae08793ea" providerId="AD"/>
  <p188:author id="{9D41155E-BC65-03B7-269A-31314610383C}" name="Dom Divakaruni" initials="DD" userId="S::dodivaka@microsoft.com::b5d8d1f0-8440-4681-a48c-1e76f900b53d" providerId="AD"/>
  <p188:author id="{D388F777-0E37-0E79-08DD-D51628293890}" name="Nick Brady" initials="NB" userId="S::nbrady@microsoft.com::c5ebbf5b-7fa8-4708-8603-3d0fd4ba4891" providerId="AD"/>
  <p188:author id="{3F411286-E603-AB71-E213-3A94E806B2C0}" name="Chris Hoder" initials="CH" userId="S::chrhoder@microsoft.com::47614fc7-d7f7-4748-9a16-83e3c06db642" providerId="AD"/>
  <p188:author id="{3C023C8F-4ED9-D316-5507-FD526227B21E}" name="Ashish Chauhan" initials="AC" userId="S::aschauhan@microsoft.com::ca61ee43-55a3-4ad0-b4f4-9ae4a1d71bb9" providerId="AD"/>
  <p188:author id="{6EFD309A-446D-9C79-1F1F-3384F6A830F4}" name="John Montgomery" initials="JM" userId="S::johnmont@microsoft.com::4e7daa74-75f9-4f35-9b04-2370659f2313" providerId="AD"/>
  <p188:author id="{65FCEB9C-CC83-C859-6DE5-3EB0F936902E}" name="Matt Sinclair" initials="MS" userId="S::masincla@microsoft.com::9cd43a6b-3ef9-4cae-8ec7-7e1ef0cd2883" providerId="AD"/>
  <p188:author id="{3325DEA2-1473-75E6-E444-4700A9ACB0B3}" name="Anand Raman" initials="AR" userId="S::aram@microsoft.com::0f1c445c-3849-4d47-be0a-4b255897d2e9" providerId="AD"/>
  <p188:author id="{050BE1A5-1058-FD48-870F-8DF653DB72B6}" name="Yabin Liu" initials="" userId="S::yabinl@microsoft.com::feaf7337-471c-44a3-b152-439abd87c933" providerId="AD"/>
  <p188:author id="{0BEA15AB-8A1F-9E07-024A-2B5AD4C9D619}" name="Mallory Monsma (she/her)" initials="MM(" userId="S::mamonsma@microsoft.com::8c4072d6-91ef-40a7-96da-10e060934994" providerId="AD"/>
  <p188:author id="{5952F5C0-B488-59B4-B9B8-3526B50A1E02}" name="Bob Breynaert" initials="BB" userId="S::bobbreynaert@microsoft.com::884940f4-5f28-45c7-8bd0-9ae5382acb19" providerId="AD"/>
  <p188:author id="{79C7C0D2-D8F1-CBD2-7F73-421F05B5F7EB}" name="Bharat Sandhu" initials="BS" userId="S::bhsandhu@microsoft.com::5ef86433-8272-420b-8f8d-62d8b9bf008c" providerId="AD"/>
  <p188:author id="{A14D23D5-18A5-7A63-F425-93C89C0E5EAC}" name="Dean Fulcer" initials="DF" userId="S::dfulcer@microsoft.com::7514acc9-46d7-4a50-baac-ef75370287ba" providerId="AD"/>
  <p188:author id="{4C8783D7-3115-75D0-B9BF-638586CB1DEB}" name="Xiaoying Guo" initials="XG" userId="S::xiaoying@microsoft.com::83caea43-bbd9-4652-92d0-1ca011b4d591" providerId="AD"/>
  <p188:author id="{C1405DDA-64CF-C71B-2B22-A6898B622F2B}" name="Tina Coll" initials="TC" userId="S::chcoll@microsoft.com::92099c59-ae42-4900-b35c-b4433b2113fd" providerId="AD"/>
  <p188:author id="{7EE59ADD-F36D-0391-FA57-76A97F21C0FC}" name="Marco Casalaina" initials="MC" userId="S::mcasalaina@microsoft.com::d0be9e50-3b22-41cf-8ab6-bd5b0e389e00" providerId="AD"/>
  <p188:author id="{39F7A9E0-2180-8542-F41B-A80E251D48DB}" name="Susan Blanchard" initials="SB" userId="Susan Blanchard"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D050"/>
    <a:srgbClr val="7030A0"/>
    <a:srgbClr val="172956"/>
    <a:srgbClr val="3B2E58"/>
    <a:srgbClr val="243A5E"/>
    <a:srgbClr val="274B47"/>
    <a:srgbClr val="D59DFF"/>
    <a:srgbClr val="9F71EB"/>
    <a:srgbClr val="D5C0F6"/>
    <a:srgbClr val="1971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45"/>
    <p:restoredTop sz="79803"/>
  </p:normalViewPr>
  <p:slideViewPr>
    <p:cSldViewPr snapToGrid="0">
      <p:cViewPr varScale="1">
        <p:scale>
          <a:sx n="112" d="100"/>
          <a:sy n="112" d="100"/>
        </p:scale>
        <p:origin x="1968" y="192"/>
      </p:cViewPr>
      <p:guideLst>
        <p:guide pos="3840"/>
        <p:guide pos="936"/>
        <p:guide pos="5160"/>
        <p:guide pos="4128"/>
        <p:guide pos="5832"/>
        <p:guide orient="horz" pos="2160"/>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7.xml"/><Relationship Id="rId3" Type="http://schemas.openxmlformats.org/officeDocument/2006/relationships/customXml" Target="../customXml/item3.xml"/><Relationship Id="rId21" Type="http://schemas.openxmlformats.org/officeDocument/2006/relationships/slide" Target="slides/slide2.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6.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1.xml"/><Relationship Id="rId29" Type="http://schemas.openxmlformats.org/officeDocument/2006/relationships/slide" Target="slides/slide1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5.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4.xml"/><Relationship Id="rId28" Type="http://schemas.openxmlformats.org/officeDocument/2006/relationships/slide" Target="slides/slide9.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notesMaster" Target="notesMasters/notesMaster1.xml"/><Relationship Id="rId35" Type="http://schemas.microsoft.com/office/2018/10/relationships/authors" Target="authors.xml"/><Relationship Id="rId8" Type="http://schemas.openxmlformats.org/officeDocument/2006/relationships/slideMaster" Target="slideMasters/slideMaster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17DA27-D5D7-4FD1-AAD9-609AABD44B32}"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C127F8F9-687C-4AC7-B8BE-4F7977108834}">
      <dgm:prSet/>
      <dgm:spPr/>
      <dgm:t>
        <a:bodyPr/>
        <a:lstStyle/>
        <a:p>
          <a:r>
            <a:rPr lang="zh-CN" b="1" dirty="0"/>
            <a:t>1.语言技巧：</a:t>
          </a:r>
          <a:endParaRPr lang="en-US" altLang="zh-CN" b="1" dirty="0"/>
        </a:p>
        <a:p>
          <a:r>
            <a:rPr lang="zh-CN" dirty="0"/>
            <a:t>GPT-4 具有更强的理解和生成不同方言并对文本中表达的情感做出反应的能力。</a:t>
          </a:r>
          <a:endParaRPr lang="en-US" dirty="0"/>
        </a:p>
      </dgm:t>
    </dgm:pt>
    <dgm:pt modelId="{D4578328-823B-4FC7-8DFC-67362ECA215F}" type="parTrans" cxnId="{16D92816-73CF-43C7-AECD-42991530A9FB}">
      <dgm:prSet/>
      <dgm:spPr/>
      <dgm:t>
        <a:bodyPr/>
        <a:lstStyle/>
        <a:p>
          <a:endParaRPr lang="en-US"/>
        </a:p>
      </dgm:t>
    </dgm:pt>
    <dgm:pt modelId="{A7D2F3D8-26F0-4531-B6A9-48A8DCBB2B79}" type="sibTrans" cxnId="{16D92816-73CF-43C7-AECD-42991530A9FB}">
      <dgm:prSet/>
      <dgm:spPr/>
      <dgm:t>
        <a:bodyPr/>
        <a:lstStyle/>
        <a:p>
          <a:endParaRPr lang="en-US"/>
        </a:p>
      </dgm:t>
    </dgm:pt>
    <dgm:pt modelId="{3BF71E57-4B1F-468E-8862-F046C8803DD1}">
      <dgm:prSet/>
      <dgm:spPr/>
      <dgm:t>
        <a:bodyPr/>
        <a:lstStyle/>
        <a:p>
          <a:r>
            <a:rPr lang="zh-CN" b="1" dirty="0"/>
            <a:t>2.信息综合：</a:t>
          </a:r>
          <a:endParaRPr lang="en-US" altLang="zh-CN" b="1" dirty="0"/>
        </a:p>
        <a:p>
          <a:r>
            <a:rPr lang="zh-CN" dirty="0"/>
            <a:t>GPT-4 可以通过综合多个来源的信息来回答复杂的问题，而 GPT-3.5 可能很难将这些点联系起来。</a:t>
          </a:r>
          <a:endParaRPr lang="en-US" dirty="0"/>
        </a:p>
      </dgm:t>
    </dgm:pt>
    <dgm:pt modelId="{131E6715-1E17-49B2-89E0-6C269E57A3F0}" type="parTrans" cxnId="{D7A9B565-F0A7-4448-B587-37E3DEE0CD1F}">
      <dgm:prSet/>
      <dgm:spPr/>
      <dgm:t>
        <a:bodyPr/>
        <a:lstStyle/>
        <a:p>
          <a:endParaRPr lang="en-US"/>
        </a:p>
      </dgm:t>
    </dgm:pt>
    <dgm:pt modelId="{EA0A8AB8-65BF-4094-9AED-9E0F8F7C7DB3}" type="sibTrans" cxnId="{D7A9B565-F0A7-4448-B587-37E3DEE0CD1F}">
      <dgm:prSet/>
      <dgm:spPr/>
      <dgm:t>
        <a:bodyPr/>
        <a:lstStyle/>
        <a:p>
          <a:endParaRPr lang="en-US"/>
        </a:p>
      </dgm:t>
    </dgm:pt>
    <dgm:pt modelId="{DE115834-5713-4514-A86E-6F32BF673B7E}">
      <dgm:prSet/>
      <dgm:spPr/>
      <dgm:t>
        <a:bodyPr/>
        <a:lstStyle/>
        <a:p>
          <a:r>
            <a:rPr lang="zh-CN" b="1" dirty="0"/>
            <a:t>3. 创造力和连贯性：</a:t>
          </a:r>
          <a:endParaRPr lang="en-US" altLang="zh-CN" b="1" dirty="0"/>
        </a:p>
        <a:p>
          <a:r>
            <a:rPr lang="zh-CN" dirty="0"/>
            <a:t>GPT-4 更进一步，可以生成具有更高连贯性和创造力的故事、诗歌或散文。</a:t>
          </a:r>
          <a:endParaRPr lang="en-US" dirty="0"/>
        </a:p>
      </dgm:t>
    </dgm:pt>
    <dgm:pt modelId="{29748098-9902-4677-8630-F7D66125F6A6}" type="parTrans" cxnId="{52BBC206-89E8-4BB5-A3A3-B98061F1A6E8}">
      <dgm:prSet/>
      <dgm:spPr/>
      <dgm:t>
        <a:bodyPr/>
        <a:lstStyle/>
        <a:p>
          <a:endParaRPr lang="en-US"/>
        </a:p>
      </dgm:t>
    </dgm:pt>
    <dgm:pt modelId="{9B40E4E8-8D28-4E11-9D1E-CFB83C718B76}" type="sibTrans" cxnId="{52BBC206-89E8-4BB5-A3A3-B98061F1A6E8}">
      <dgm:prSet/>
      <dgm:spPr/>
      <dgm:t>
        <a:bodyPr/>
        <a:lstStyle/>
        <a:p>
          <a:endParaRPr lang="en-US"/>
        </a:p>
      </dgm:t>
    </dgm:pt>
    <dgm:pt modelId="{5EE22F0F-238F-4114-B334-3E6119C3D98C}">
      <dgm:prSet/>
      <dgm:spPr/>
      <dgm:t>
        <a:bodyPr/>
        <a:lstStyle/>
        <a:p>
          <a:r>
            <a:rPr lang="zh-CN" b="1" dirty="0"/>
            <a:t>4.解决复杂问题：</a:t>
          </a:r>
          <a:endParaRPr lang="en-US" altLang="zh-CN" b="1" dirty="0"/>
        </a:p>
        <a:p>
          <a:r>
            <a:rPr lang="zh-CN" dirty="0"/>
            <a:t>GPT-4 展示了解决复杂数学和科学问题的强大能力，超出了 GPT-3.5 的能力。</a:t>
          </a:r>
          <a:endParaRPr lang="en-US" dirty="0"/>
        </a:p>
      </dgm:t>
    </dgm:pt>
    <dgm:pt modelId="{88EB584F-A6D3-4E56-87F9-23FBFCA0DE2D}" type="parTrans" cxnId="{8ECB5506-ECBD-4E0B-8E4E-4B0E7FF2D2AA}">
      <dgm:prSet/>
      <dgm:spPr/>
      <dgm:t>
        <a:bodyPr/>
        <a:lstStyle/>
        <a:p>
          <a:endParaRPr lang="en-US"/>
        </a:p>
      </dgm:t>
    </dgm:pt>
    <dgm:pt modelId="{2DCC2C3C-E29E-4078-81AD-2F882CBB8C3A}" type="sibTrans" cxnId="{8ECB5506-ECBD-4E0B-8E4E-4B0E7FF2D2AA}">
      <dgm:prSet/>
      <dgm:spPr/>
      <dgm:t>
        <a:bodyPr/>
        <a:lstStyle/>
        <a:p>
          <a:endParaRPr lang="en-US"/>
        </a:p>
      </dgm:t>
    </dgm:pt>
    <dgm:pt modelId="{C61206F4-133E-40F8-8A94-F886E601D044}">
      <dgm:prSet/>
      <dgm:spPr/>
      <dgm:t>
        <a:bodyPr/>
        <a:lstStyle/>
        <a:p>
          <a:r>
            <a:rPr lang="zh-CN" b="1" dirty="0"/>
            <a:t>5.编程能力：</a:t>
          </a:r>
          <a:endParaRPr lang="en-US" altLang="zh-CN" b="1" dirty="0"/>
        </a:p>
        <a:p>
          <a:r>
            <a:rPr lang="zh-CN" dirty="0"/>
            <a:t>更强的代码生成和代码调试能力</a:t>
          </a:r>
          <a:endParaRPr lang="en-US" dirty="0"/>
        </a:p>
      </dgm:t>
    </dgm:pt>
    <dgm:pt modelId="{2DFAEE9E-CF62-49A7-9605-06859B1EAD28}" type="parTrans" cxnId="{98E45607-F8D0-4A95-9EAD-FC4FF93A96A2}">
      <dgm:prSet/>
      <dgm:spPr/>
      <dgm:t>
        <a:bodyPr/>
        <a:lstStyle/>
        <a:p>
          <a:endParaRPr lang="en-US"/>
        </a:p>
      </dgm:t>
    </dgm:pt>
    <dgm:pt modelId="{64D4CDE1-A15D-46D7-8123-26B19A424F7E}" type="sibTrans" cxnId="{98E45607-F8D0-4A95-9EAD-FC4FF93A96A2}">
      <dgm:prSet/>
      <dgm:spPr/>
      <dgm:t>
        <a:bodyPr/>
        <a:lstStyle/>
        <a:p>
          <a:endParaRPr lang="en-US"/>
        </a:p>
      </dgm:t>
    </dgm:pt>
    <dgm:pt modelId="{8F7BD29E-F94F-4D56-B054-EE327BBFB0F3}">
      <dgm:prSet/>
      <dgm:spPr/>
      <dgm:t>
        <a:bodyPr/>
        <a:lstStyle/>
        <a:p>
          <a:r>
            <a:rPr lang="zh-CN" b="1" dirty="0"/>
            <a:t>6.图像和图形理解：</a:t>
          </a:r>
          <a:endParaRPr lang="en-US" altLang="zh-CN" b="1" dirty="0"/>
        </a:p>
        <a:p>
          <a:r>
            <a:rPr lang="zh-CN" dirty="0"/>
            <a:t>GPT-4 可以对图像和图形进行分析和评论。</a:t>
          </a:r>
          <a:endParaRPr lang="en-US" dirty="0"/>
        </a:p>
      </dgm:t>
    </dgm:pt>
    <dgm:pt modelId="{77DCA18A-D28B-41F4-A9B6-111DB161E007}" type="parTrans" cxnId="{F90349EF-147C-46B7-BB10-77B3EEC4D7EF}">
      <dgm:prSet/>
      <dgm:spPr/>
      <dgm:t>
        <a:bodyPr/>
        <a:lstStyle/>
        <a:p>
          <a:endParaRPr lang="en-US"/>
        </a:p>
      </dgm:t>
    </dgm:pt>
    <dgm:pt modelId="{F12697C9-ED85-44B2-ADE8-CCA235A8ECEE}" type="sibTrans" cxnId="{F90349EF-147C-46B7-BB10-77B3EEC4D7EF}">
      <dgm:prSet/>
      <dgm:spPr/>
      <dgm:t>
        <a:bodyPr/>
        <a:lstStyle/>
        <a:p>
          <a:endParaRPr lang="en-US"/>
        </a:p>
      </dgm:t>
    </dgm:pt>
    <dgm:pt modelId="{064C8C19-AB1D-4110-884D-46955EE1B75F}">
      <dgm:prSet/>
      <dgm:spPr/>
      <dgm:t>
        <a:bodyPr/>
        <a:lstStyle/>
        <a:p>
          <a:r>
            <a:rPr lang="zh-CN" b="1" dirty="0"/>
            <a:t>7. 责任性：</a:t>
          </a:r>
          <a:endParaRPr lang="en-US" altLang="zh-CN" b="1" dirty="0"/>
        </a:p>
        <a:p>
          <a:r>
            <a:rPr lang="zh-CN" dirty="0"/>
            <a:t>减少不当或有偏见的反应（例如：政治偏见、攻击性或有害内容等）</a:t>
          </a:r>
          <a:endParaRPr lang="en-US" dirty="0"/>
        </a:p>
      </dgm:t>
    </dgm:pt>
    <dgm:pt modelId="{F005A08A-D319-4A4C-9119-EB10EA14F9E6}" type="parTrans" cxnId="{358E4314-CC75-43FD-8778-CA932FDA1744}">
      <dgm:prSet/>
      <dgm:spPr/>
      <dgm:t>
        <a:bodyPr/>
        <a:lstStyle/>
        <a:p>
          <a:endParaRPr lang="en-US"/>
        </a:p>
      </dgm:t>
    </dgm:pt>
    <dgm:pt modelId="{C1506EB8-1782-4062-983E-8CBD18838406}" type="sibTrans" cxnId="{358E4314-CC75-43FD-8778-CA932FDA1744}">
      <dgm:prSet/>
      <dgm:spPr/>
      <dgm:t>
        <a:bodyPr/>
        <a:lstStyle/>
        <a:p>
          <a:endParaRPr lang="en-US"/>
        </a:p>
      </dgm:t>
    </dgm:pt>
    <dgm:pt modelId="{B3E4E2D6-79C0-7740-A296-5968C340853A}" type="pres">
      <dgm:prSet presAssocID="{8717DA27-D5D7-4FD1-AAD9-609AABD44B32}" presName="diagram" presStyleCnt="0">
        <dgm:presLayoutVars>
          <dgm:dir/>
          <dgm:resizeHandles val="exact"/>
        </dgm:presLayoutVars>
      </dgm:prSet>
      <dgm:spPr/>
    </dgm:pt>
    <dgm:pt modelId="{A684BDDB-C4D3-9649-81A1-2DDF10F32233}" type="pres">
      <dgm:prSet presAssocID="{C127F8F9-687C-4AC7-B8BE-4F7977108834}" presName="node" presStyleLbl="node1" presStyleIdx="0" presStyleCnt="7">
        <dgm:presLayoutVars>
          <dgm:bulletEnabled val="1"/>
        </dgm:presLayoutVars>
      </dgm:prSet>
      <dgm:spPr/>
    </dgm:pt>
    <dgm:pt modelId="{C1D02E31-2D33-864C-A7E1-A89B56EB9B27}" type="pres">
      <dgm:prSet presAssocID="{A7D2F3D8-26F0-4531-B6A9-48A8DCBB2B79}" presName="sibTrans" presStyleCnt="0"/>
      <dgm:spPr/>
    </dgm:pt>
    <dgm:pt modelId="{882FDC50-75CE-DF46-A397-A491D777CD40}" type="pres">
      <dgm:prSet presAssocID="{3BF71E57-4B1F-468E-8862-F046C8803DD1}" presName="node" presStyleLbl="node1" presStyleIdx="1" presStyleCnt="7">
        <dgm:presLayoutVars>
          <dgm:bulletEnabled val="1"/>
        </dgm:presLayoutVars>
      </dgm:prSet>
      <dgm:spPr/>
    </dgm:pt>
    <dgm:pt modelId="{95955E66-AD99-E641-A691-90636062D069}" type="pres">
      <dgm:prSet presAssocID="{EA0A8AB8-65BF-4094-9AED-9E0F8F7C7DB3}" presName="sibTrans" presStyleCnt="0"/>
      <dgm:spPr/>
    </dgm:pt>
    <dgm:pt modelId="{9C33D383-7588-FC4B-B54B-71B433320A6F}" type="pres">
      <dgm:prSet presAssocID="{DE115834-5713-4514-A86E-6F32BF673B7E}" presName="node" presStyleLbl="node1" presStyleIdx="2" presStyleCnt="7">
        <dgm:presLayoutVars>
          <dgm:bulletEnabled val="1"/>
        </dgm:presLayoutVars>
      </dgm:prSet>
      <dgm:spPr/>
    </dgm:pt>
    <dgm:pt modelId="{41B75CA3-ABAA-074B-B21F-4B72CCBFB1E3}" type="pres">
      <dgm:prSet presAssocID="{9B40E4E8-8D28-4E11-9D1E-CFB83C718B76}" presName="sibTrans" presStyleCnt="0"/>
      <dgm:spPr/>
    </dgm:pt>
    <dgm:pt modelId="{D450350A-B54E-5343-868F-D53881712CAE}" type="pres">
      <dgm:prSet presAssocID="{5EE22F0F-238F-4114-B334-3E6119C3D98C}" presName="node" presStyleLbl="node1" presStyleIdx="3" presStyleCnt="7">
        <dgm:presLayoutVars>
          <dgm:bulletEnabled val="1"/>
        </dgm:presLayoutVars>
      </dgm:prSet>
      <dgm:spPr/>
    </dgm:pt>
    <dgm:pt modelId="{628D3A8B-D0F0-A845-9904-85E1F7E84DB8}" type="pres">
      <dgm:prSet presAssocID="{2DCC2C3C-E29E-4078-81AD-2F882CBB8C3A}" presName="sibTrans" presStyleCnt="0"/>
      <dgm:spPr/>
    </dgm:pt>
    <dgm:pt modelId="{1A0E51C8-960F-B948-826C-823ACD82D9D5}" type="pres">
      <dgm:prSet presAssocID="{C61206F4-133E-40F8-8A94-F886E601D044}" presName="node" presStyleLbl="node1" presStyleIdx="4" presStyleCnt="7">
        <dgm:presLayoutVars>
          <dgm:bulletEnabled val="1"/>
        </dgm:presLayoutVars>
      </dgm:prSet>
      <dgm:spPr/>
    </dgm:pt>
    <dgm:pt modelId="{623A88EB-A66E-FF4F-8FD9-7DEF4B8978A9}" type="pres">
      <dgm:prSet presAssocID="{64D4CDE1-A15D-46D7-8123-26B19A424F7E}" presName="sibTrans" presStyleCnt="0"/>
      <dgm:spPr/>
    </dgm:pt>
    <dgm:pt modelId="{66E7DA1E-01C4-794F-BBD9-6525D95C8E38}" type="pres">
      <dgm:prSet presAssocID="{8F7BD29E-F94F-4D56-B054-EE327BBFB0F3}" presName="node" presStyleLbl="node1" presStyleIdx="5" presStyleCnt="7">
        <dgm:presLayoutVars>
          <dgm:bulletEnabled val="1"/>
        </dgm:presLayoutVars>
      </dgm:prSet>
      <dgm:spPr/>
    </dgm:pt>
    <dgm:pt modelId="{0C262CA2-E332-2045-A5FA-B006739D8BCE}" type="pres">
      <dgm:prSet presAssocID="{F12697C9-ED85-44B2-ADE8-CCA235A8ECEE}" presName="sibTrans" presStyleCnt="0"/>
      <dgm:spPr/>
    </dgm:pt>
    <dgm:pt modelId="{402D1DC6-3765-1B48-B735-5A410E261DAB}" type="pres">
      <dgm:prSet presAssocID="{064C8C19-AB1D-4110-884D-46955EE1B75F}" presName="node" presStyleLbl="node1" presStyleIdx="6" presStyleCnt="7">
        <dgm:presLayoutVars>
          <dgm:bulletEnabled val="1"/>
        </dgm:presLayoutVars>
      </dgm:prSet>
      <dgm:spPr/>
    </dgm:pt>
  </dgm:ptLst>
  <dgm:cxnLst>
    <dgm:cxn modelId="{8ECB5506-ECBD-4E0B-8E4E-4B0E7FF2D2AA}" srcId="{8717DA27-D5D7-4FD1-AAD9-609AABD44B32}" destId="{5EE22F0F-238F-4114-B334-3E6119C3D98C}" srcOrd="3" destOrd="0" parTransId="{88EB584F-A6D3-4E56-87F9-23FBFCA0DE2D}" sibTransId="{2DCC2C3C-E29E-4078-81AD-2F882CBB8C3A}"/>
    <dgm:cxn modelId="{52BBC206-89E8-4BB5-A3A3-B98061F1A6E8}" srcId="{8717DA27-D5D7-4FD1-AAD9-609AABD44B32}" destId="{DE115834-5713-4514-A86E-6F32BF673B7E}" srcOrd="2" destOrd="0" parTransId="{29748098-9902-4677-8630-F7D66125F6A6}" sibTransId="{9B40E4E8-8D28-4E11-9D1E-CFB83C718B76}"/>
    <dgm:cxn modelId="{98E45607-F8D0-4A95-9EAD-FC4FF93A96A2}" srcId="{8717DA27-D5D7-4FD1-AAD9-609AABD44B32}" destId="{C61206F4-133E-40F8-8A94-F886E601D044}" srcOrd="4" destOrd="0" parTransId="{2DFAEE9E-CF62-49A7-9605-06859B1EAD28}" sibTransId="{64D4CDE1-A15D-46D7-8123-26B19A424F7E}"/>
    <dgm:cxn modelId="{4F07980E-DCF8-BB44-9890-F05704BEA87C}" type="presOf" srcId="{C61206F4-133E-40F8-8A94-F886E601D044}" destId="{1A0E51C8-960F-B948-826C-823ACD82D9D5}" srcOrd="0" destOrd="0" presId="urn:microsoft.com/office/officeart/2005/8/layout/default"/>
    <dgm:cxn modelId="{358E4314-CC75-43FD-8778-CA932FDA1744}" srcId="{8717DA27-D5D7-4FD1-AAD9-609AABD44B32}" destId="{064C8C19-AB1D-4110-884D-46955EE1B75F}" srcOrd="6" destOrd="0" parTransId="{F005A08A-D319-4A4C-9119-EB10EA14F9E6}" sibTransId="{C1506EB8-1782-4062-983E-8CBD18838406}"/>
    <dgm:cxn modelId="{16D92816-73CF-43C7-AECD-42991530A9FB}" srcId="{8717DA27-D5D7-4FD1-AAD9-609AABD44B32}" destId="{C127F8F9-687C-4AC7-B8BE-4F7977108834}" srcOrd="0" destOrd="0" parTransId="{D4578328-823B-4FC7-8DFC-67362ECA215F}" sibTransId="{A7D2F3D8-26F0-4531-B6A9-48A8DCBB2B79}"/>
    <dgm:cxn modelId="{C93C4D44-97B0-1C43-9A52-8266C20E13C0}" type="presOf" srcId="{C127F8F9-687C-4AC7-B8BE-4F7977108834}" destId="{A684BDDB-C4D3-9649-81A1-2DDF10F32233}" srcOrd="0" destOrd="0" presId="urn:microsoft.com/office/officeart/2005/8/layout/default"/>
    <dgm:cxn modelId="{15582857-2682-B64F-9644-F9817208EFB8}" type="presOf" srcId="{064C8C19-AB1D-4110-884D-46955EE1B75F}" destId="{402D1DC6-3765-1B48-B735-5A410E261DAB}" srcOrd="0" destOrd="0" presId="urn:microsoft.com/office/officeart/2005/8/layout/default"/>
    <dgm:cxn modelId="{D7A9B565-F0A7-4448-B587-37E3DEE0CD1F}" srcId="{8717DA27-D5D7-4FD1-AAD9-609AABD44B32}" destId="{3BF71E57-4B1F-468E-8862-F046C8803DD1}" srcOrd="1" destOrd="0" parTransId="{131E6715-1E17-49B2-89E0-6C269E57A3F0}" sibTransId="{EA0A8AB8-65BF-4094-9AED-9E0F8F7C7DB3}"/>
    <dgm:cxn modelId="{CCE6AD89-31C5-B047-87C4-C485AA3F1842}" type="presOf" srcId="{3BF71E57-4B1F-468E-8862-F046C8803DD1}" destId="{882FDC50-75CE-DF46-A397-A491D777CD40}" srcOrd="0" destOrd="0" presId="urn:microsoft.com/office/officeart/2005/8/layout/default"/>
    <dgm:cxn modelId="{E3D03AAE-CC7D-5241-851F-CC11E0C25DF6}" type="presOf" srcId="{5EE22F0F-238F-4114-B334-3E6119C3D98C}" destId="{D450350A-B54E-5343-868F-D53881712CAE}" srcOrd="0" destOrd="0" presId="urn:microsoft.com/office/officeart/2005/8/layout/default"/>
    <dgm:cxn modelId="{BEF5DAC3-EA3C-9D4A-950B-850430F6F15F}" type="presOf" srcId="{8F7BD29E-F94F-4D56-B054-EE327BBFB0F3}" destId="{66E7DA1E-01C4-794F-BBD9-6525D95C8E38}" srcOrd="0" destOrd="0" presId="urn:microsoft.com/office/officeart/2005/8/layout/default"/>
    <dgm:cxn modelId="{B53C65C6-41A9-754E-9DB6-01EB88E1C449}" type="presOf" srcId="{8717DA27-D5D7-4FD1-AAD9-609AABD44B32}" destId="{B3E4E2D6-79C0-7740-A296-5968C340853A}" srcOrd="0" destOrd="0" presId="urn:microsoft.com/office/officeart/2005/8/layout/default"/>
    <dgm:cxn modelId="{048894C9-C7EC-0745-8507-8E519FE9C044}" type="presOf" srcId="{DE115834-5713-4514-A86E-6F32BF673B7E}" destId="{9C33D383-7588-FC4B-B54B-71B433320A6F}" srcOrd="0" destOrd="0" presId="urn:microsoft.com/office/officeart/2005/8/layout/default"/>
    <dgm:cxn modelId="{F90349EF-147C-46B7-BB10-77B3EEC4D7EF}" srcId="{8717DA27-D5D7-4FD1-AAD9-609AABD44B32}" destId="{8F7BD29E-F94F-4D56-B054-EE327BBFB0F3}" srcOrd="5" destOrd="0" parTransId="{77DCA18A-D28B-41F4-A9B6-111DB161E007}" sibTransId="{F12697C9-ED85-44B2-ADE8-CCA235A8ECEE}"/>
    <dgm:cxn modelId="{C86F6157-A1EF-A54A-AD0C-36312A13C0BD}" type="presParOf" srcId="{B3E4E2D6-79C0-7740-A296-5968C340853A}" destId="{A684BDDB-C4D3-9649-81A1-2DDF10F32233}" srcOrd="0" destOrd="0" presId="urn:microsoft.com/office/officeart/2005/8/layout/default"/>
    <dgm:cxn modelId="{3818C6C7-B2E9-7C40-A568-43C8AA60C2ED}" type="presParOf" srcId="{B3E4E2D6-79C0-7740-A296-5968C340853A}" destId="{C1D02E31-2D33-864C-A7E1-A89B56EB9B27}" srcOrd="1" destOrd="0" presId="urn:microsoft.com/office/officeart/2005/8/layout/default"/>
    <dgm:cxn modelId="{D44B6CE4-BF9B-744C-8870-4489B15E32C6}" type="presParOf" srcId="{B3E4E2D6-79C0-7740-A296-5968C340853A}" destId="{882FDC50-75CE-DF46-A397-A491D777CD40}" srcOrd="2" destOrd="0" presId="urn:microsoft.com/office/officeart/2005/8/layout/default"/>
    <dgm:cxn modelId="{A3079FF6-AC48-0C45-AF38-FC5B9578B6A7}" type="presParOf" srcId="{B3E4E2D6-79C0-7740-A296-5968C340853A}" destId="{95955E66-AD99-E641-A691-90636062D069}" srcOrd="3" destOrd="0" presId="urn:microsoft.com/office/officeart/2005/8/layout/default"/>
    <dgm:cxn modelId="{4641FC32-DBB5-2E48-BF2D-9C5DCF6A44EB}" type="presParOf" srcId="{B3E4E2D6-79C0-7740-A296-5968C340853A}" destId="{9C33D383-7588-FC4B-B54B-71B433320A6F}" srcOrd="4" destOrd="0" presId="urn:microsoft.com/office/officeart/2005/8/layout/default"/>
    <dgm:cxn modelId="{1B9A7CB2-D872-C746-8795-D175EC0BD46B}" type="presParOf" srcId="{B3E4E2D6-79C0-7740-A296-5968C340853A}" destId="{41B75CA3-ABAA-074B-B21F-4B72CCBFB1E3}" srcOrd="5" destOrd="0" presId="urn:microsoft.com/office/officeart/2005/8/layout/default"/>
    <dgm:cxn modelId="{69C7CEC4-2128-4A49-9DB0-273AB66309DA}" type="presParOf" srcId="{B3E4E2D6-79C0-7740-A296-5968C340853A}" destId="{D450350A-B54E-5343-868F-D53881712CAE}" srcOrd="6" destOrd="0" presId="urn:microsoft.com/office/officeart/2005/8/layout/default"/>
    <dgm:cxn modelId="{E2306EBB-0136-1645-A948-209E4A936529}" type="presParOf" srcId="{B3E4E2D6-79C0-7740-A296-5968C340853A}" destId="{628D3A8B-D0F0-A845-9904-85E1F7E84DB8}" srcOrd="7" destOrd="0" presId="urn:microsoft.com/office/officeart/2005/8/layout/default"/>
    <dgm:cxn modelId="{E6C71FBD-4F01-464B-A1AD-FCEBF945AFD7}" type="presParOf" srcId="{B3E4E2D6-79C0-7740-A296-5968C340853A}" destId="{1A0E51C8-960F-B948-826C-823ACD82D9D5}" srcOrd="8" destOrd="0" presId="urn:microsoft.com/office/officeart/2005/8/layout/default"/>
    <dgm:cxn modelId="{C11C069D-E533-EB46-AD42-DABB7036EAC0}" type="presParOf" srcId="{B3E4E2D6-79C0-7740-A296-5968C340853A}" destId="{623A88EB-A66E-FF4F-8FD9-7DEF4B8978A9}" srcOrd="9" destOrd="0" presId="urn:microsoft.com/office/officeart/2005/8/layout/default"/>
    <dgm:cxn modelId="{242420DB-9CBC-984C-AC5A-F733926BEA4A}" type="presParOf" srcId="{B3E4E2D6-79C0-7740-A296-5968C340853A}" destId="{66E7DA1E-01C4-794F-BBD9-6525D95C8E38}" srcOrd="10" destOrd="0" presId="urn:microsoft.com/office/officeart/2005/8/layout/default"/>
    <dgm:cxn modelId="{C4210419-F7FA-5648-84C7-0963C134DF18}" type="presParOf" srcId="{B3E4E2D6-79C0-7740-A296-5968C340853A}" destId="{0C262CA2-E332-2045-A5FA-B006739D8BCE}" srcOrd="11" destOrd="0" presId="urn:microsoft.com/office/officeart/2005/8/layout/default"/>
    <dgm:cxn modelId="{501BA4F1-E62B-1948-9F3F-0D69F5F0B370}" type="presParOf" srcId="{B3E4E2D6-79C0-7740-A296-5968C340853A}" destId="{402D1DC6-3765-1B48-B735-5A410E261DAB}"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84BDDB-C4D3-9649-81A1-2DDF10F32233}">
      <dsp:nvSpPr>
        <dsp:cNvPr id="0" name=""/>
        <dsp:cNvSpPr/>
      </dsp:nvSpPr>
      <dsp:spPr>
        <a:xfrm>
          <a:off x="3228" y="752306"/>
          <a:ext cx="2561018" cy="153661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sz="1300" b="1" kern="1200" dirty="0"/>
            <a:t>1.语言技巧：</a:t>
          </a:r>
          <a:endParaRPr lang="en-US" altLang="zh-CN" sz="1300" b="1" kern="1200" dirty="0"/>
        </a:p>
        <a:p>
          <a:pPr marL="0" lvl="0" indent="0" algn="ctr" defTabSz="577850">
            <a:lnSpc>
              <a:spcPct val="90000"/>
            </a:lnSpc>
            <a:spcBef>
              <a:spcPct val="0"/>
            </a:spcBef>
            <a:spcAft>
              <a:spcPct val="35000"/>
            </a:spcAft>
            <a:buNone/>
          </a:pPr>
          <a:r>
            <a:rPr lang="zh-CN" sz="1300" kern="1200" dirty="0"/>
            <a:t>GPT-4 具有更强的理解和生成不同方言并对文本中表达的情感做出反应的能力。</a:t>
          </a:r>
          <a:endParaRPr lang="en-US" sz="1300" kern="1200" dirty="0"/>
        </a:p>
      </dsp:txBody>
      <dsp:txXfrm>
        <a:off x="3228" y="752306"/>
        <a:ext cx="2561018" cy="1536611"/>
      </dsp:txXfrm>
    </dsp:sp>
    <dsp:sp modelId="{882FDC50-75CE-DF46-A397-A491D777CD40}">
      <dsp:nvSpPr>
        <dsp:cNvPr id="0" name=""/>
        <dsp:cNvSpPr/>
      </dsp:nvSpPr>
      <dsp:spPr>
        <a:xfrm>
          <a:off x="2820349" y="752306"/>
          <a:ext cx="2561018" cy="153661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sz="1300" b="1" kern="1200" dirty="0"/>
            <a:t>2.信息综合：</a:t>
          </a:r>
          <a:endParaRPr lang="en-US" altLang="zh-CN" sz="1300" b="1" kern="1200" dirty="0"/>
        </a:p>
        <a:p>
          <a:pPr marL="0" lvl="0" indent="0" algn="ctr" defTabSz="577850">
            <a:lnSpc>
              <a:spcPct val="90000"/>
            </a:lnSpc>
            <a:spcBef>
              <a:spcPct val="0"/>
            </a:spcBef>
            <a:spcAft>
              <a:spcPct val="35000"/>
            </a:spcAft>
            <a:buNone/>
          </a:pPr>
          <a:r>
            <a:rPr lang="zh-CN" sz="1300" kern="1200" dirty="0"/>
            <a:t>GPT-4 可以通过综合多个来源的信息来回答复杂的问题，而 GPT-3.5 可能很难将这些点联系起来。</a:t>
          </a:r>
          <a:endParaRPr lang="en-US" sz="1300" kern="1200" dirty="0"/>
        </a:p>
      </dsp:txBody>
      <dsp:txXfrm>
        <a:off x="2820349" y="752306"/>
        <a:ext cx="2561018" cy="1536611"/>
      </dsp:txXfrm>
    </dsp:sp>
    <dsp:sp modelId="{9C33D383-7588-FC4B-B54B-71B433320A6F}">
      <dsp:nvSpPr>
        <dsp:cNvPr id="0" name=""/>
        <dsp:cNvSpPr/>
      </dsp:nvSpPr>
      <dsp:spPr>
        <a:xfrm>
          <a:off x="5637469" y="752306"/>
          <a:ext cx="2561018" cy="153661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sz="1300" b="1" kern="1200" dirty="0"/>
            <a:t>3. 创造力和连贯性：</a:t>
          </a:r>
          <a:endParaRPr lang="en-US" altLang="zh-CN" sz="1300" b="1" kern="1200" dirty="0"/>
        </a:p>
        <a:p>
          <a:pPr marL="0" lvl="0" indent="0" algn="ctr" defTabSz="577850">
            <a:lnSpc>
              <a:spcPct val="90000"/>
            </a:lnSpc>
            <a:spcBef>
              <a:spcPct val="0"/>
            </a:spcBef>
            <a:spcAft>
              <a:spcPct val="35000"/>
            </a:spcAft>
            <a:buNone/>
          </a:pPr>
          <a:r>
            <a:rPr lang="zh-CN" sz="1300" kern="1200" dirty="0"/>
            <a:t>GPT-4 更进一步，可以生成具有更高连贯性和创造力的故事、诗歌或散文。</a:t>
          </a:r>
          <a:endParaRPr lang="en-US" sz="1300" kern="1200" dirty="0"/>
        </a:p>
      </dsp:txBody>
      <dsp:txXfrm>
        <a:off x="5637469" y="752306"/>
        <a:ext cx="2561018" cy="1536611"/>
      </dsp:txXfrm>
    </dsp:sp>
    <dsp:sp modelId="{D450350A-B54E-5343-868F-D53881712CAE}">
      <dsp:nvSpPr>
        <dsp:cNvPr id="0" name=""/>
        <dsp:cNvSpPr/>
      </dsp:nvSpPr>
      <dsp:spPr>
        <a:xfrm>
          <a:off x="8454590" y="752306"/>
          <a:ext cx="2561018" cy="153661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sz="1300" b="1" kern="1200" dirty="0"/>
            <a:t>4.解决复杂问题：</a:t>
          </a:r>
          <a:endParaRPr lang="en-US" altLang="zh-CN" sz="1300" b="1" kern="1200" dirty="0"/>
        </a:p>
        <a:p>
          <a:pPr marL="0" lvl="0" indent="0" algn="ctr" defTabSz="577850">
            <a:lnSpc>
              <a:spcPct val="90000"/>
            </a:lnSpc>
            <a:spcBef>
              <a:spcPct val="0"/>
            </a:spcBef>
            <a:spcAft>
              <a:spcPct val="35000"/>
            </a:spcAft>
            <a:buNone/>
          </a:pPr>
          <a:r>
            <a:rPr lang="zh-CN" sz="1300" kern="1200" dirty="0"/>
            <a:t>GPT-4 展示了解决复杂数学和科学问题的强大能力，超出了 GPT-3.5 的能力。</a:t>
          </a:r>
          <a:endParaRPr lang="en-US" sz="1300" kern="1200" dirty="0"/>
        </a:p>
      </dsp:txBody>
      <dsp:txXfrm>
        <a:off x="8454590" y="752306"/>
        <a:ext cx="2561018" cy="1536611"/>
      </dsp:txXfrm>
    </dsp:sp>
    <dsp:sp modelId="{1A0E51C8-960F-B948-826C-823ACD82D9D5}">
      <dsp:nvSpPr>
        <dsp:cNvPr id="0" name=""/>
        <dsp:cNvSpPr/>
      </dsp:nvSpPr>
      <dsp:spPr>
        <a:xfrm>
          <a:off x="1411788" y="2545019"/>
          <a:ext cx="2561018" cy="153661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sz="1300" b="1" kern="1200" dirty="0"/>
            <a:t>5.编程能力：</a:t>
          </a:r>
          <a:endParaRPr lang="en-US" altLang="zh-CN" sz="1300" b="1" kern="1200" dirty="0"/>
        </a:p>
        <a:p>
          <a:pPr marL="0" lvl="0" indent="0" algn="ctr" defTabSz="577850">
            <a:lnSpc>
              <a:spcPct val="90000"/>
            </a:lnSpc>
            <a:spcBef>
              <a:spcPct val="0"/>
            </a:spcBef>
            <a:spcAft>
              <a:spcPct val="35000"/>
            </a:spcAft>
            <a:buNone/>
          </a:pPr>
          <a:r>
            <a:rPr lang="zh-CN" sz="1300" kern="1200" dirty="0"/>
            <a:t>更强的代码生成和代码调试能力</a:t>
          </a:r>
          <a:endParaRPr lang="en-US" sz="1300" kern="1200" dirty="0"/>
        </a:p>
      </dsp:txBody>
      <dsp:txXfrm>
        <a:off x="1411788" y="2545019"/>
        <a:ext cx="2561018" cy="1536611"/>
      </dsp:txXfrm>
    </dsp:sp>
    <dsp:sp modelId="{66E7DA1E-01C4-794F-BBD9-6525D95C8E38}">
      <dsp:nvSpPr>
        <dsp:cNvPr id="0" name=""/>
        <dsp:cNvSpPr/>
      </dsp:nvSpPr>
      <dsp:spPr>
        <a:xfrm>
          <a:off x="4228909" y="2545019"/>
          <a:ext cx="2561018" cy="153661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sz="1300" b="1" kern="1200" dirty="0"/>
            <a:t>6.图像和图形理解：</a:t>
          </a:r>
          <a:endParaRPr lang="en-US" altLang="zh-CN" sz="1300" b="1" kern="1200" dirty="0"/>
        </a:p>
        <a:p>
          <a:pPr marL="0" lvl="0" indent="0" algn="ctr" defTabSz="577850">
            <a:lnSpc>
              <a:spcPct val="90000"/>
            </a:lnSpc>
            <a:spcBef>
              <a:spcPct val="0"/>
            </a:spcBef>
            <a:spcAft>
              <a:spcPct val="35000"/>
            </a:spcAft>
            <a:buNone/>
          </a:pPr>
          <a:r>
            <a:rPr lang="zh-CN" sz="1300" kern="1200" dirty="0"/>
            <a:t>GPT-4 可以对图像和图形进行分析和评论。</a:t>
          </a:r>
          <a:endParaRPr lang="en-US" sz="1300" kern="1200" dirty="0"/>
        </a:p>
      </dsp:txBody>
      <dsp:txXfrm>
        <a:off x="4228909" y="2545019"/>
        <a:ext cx="2561018" cy="1536611"/>
      </dsp:txXfrm>
    </dsp:sp>
    <dsp:sp modelId="{402D1DC6-3765-1B48-B735-5A410E261DAB}">
      <dsp:nvSpPr>
        <dsp:cNvPr id="0" name=""/>
        <dsp:cNvSpPr/>
      </dsp:nvSpPr>
      <dsp:spPr>
        <a:xfrm>
          <a:off x="7046030" y="2545019"/>
          <a:ext cx="2561018" cy="153661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sz="1300" b="1" kern="1200" dirty="0"/>
            <a:t>7. 责任性：</a:t>
          </a:r>
          <a:endParaRPr lang="en-US" altLang="zh-CN" sz="1300" b="1" kern="1200" dirty="0"/>
        </a:p>
        <a:p>
          <a:pPr marL="0" lvl="0" indent="0" algn="ctr" defTabSz="577850">
            <a:lnSpc>
              <a:spcPct val="90000"/>
            </a:lnSpc>
            <a:spcBef>
              <a:spcPct val="0"/>
            </a:spcBef>
            <a:spcAft>
              <a:spcPct val="35000"/>
            </a:spcAft>
            <a:buNone/>
          </a:pPr>
          <a:r>
            <a:rPr lang="zh-CN" sz="1300" kern="1200" dirty="0"/>
            <a:t>减少不当或有偏见的反应（例如：政治偏见、攻击性或有害内容等）</a:t>
          </a:r>
          <a:endParaRPr lang="en-US" sz="1300" kern="1200" dirty="0"/>
        </a:p>
      </dsp:txBody>
      <dsp:txXfrm>
        <a:off x="7046030" y="2545019"/>
        <a:ext cx="2561018" cy="153661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43B7E4-ECE3-4E0F-B007-8A963A5DA9CF}" type="datetimeFigureOut">
              <a:rPr lang="en-US" smtClean="0"/>
              <a:t>4/25/23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ED841-078D-4814-8BEE-1F1F3F6D6404}" type="slidenum">
              <a:rPr lang="en-US" smtClean="0"/>
              <a:t>‹#›</a:t>
            </a:fld>
            <a:endParaRPr lang="en-US"/>
          </a:p>
        </p:txBody>
      </p:sp>
    </p:spTree>
    <p:extLst>
      <p:ext uri="{BB962C8B-B14F-4D97-AF65-F5344CB8AC3E}">
        <p14:creationId xmlns:p14="http://schemas.microsoft.com/office/powerpoint/2010/main" val="2124991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openai.com/research/dall-e"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platform.openai.com/docs/guides/moderation"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1</a:t>
            </a:fld>
            <a:endParaRPr lang="en-US"/>
          </a:p>
        </p:txBody>
      </p:sp>
    </p:spTree>
    <p:extLst>
      <p:ext uri="{BB962C8B-B14F-4D97-AF65-F5344CB8AC3E}">
        <p14:creationId xmlns:p14="http://schemas.microsoft.com/office/powerpoint/2010/main" val="780070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rtl="0" eaLnBrk="1" latinLnBrk="0" hangingPunct="1">
              <a:spcBef>
                <a:spcPts val="0"/>
              </a:spcBef>
              <a:spcAft>
                <a:spcPts val="0"/>
              </a:spcAft>
            </a:pPr>
            <a:r>
              <a:rPr lang="zh-CN" altLang="en-US" b="1" dirty="0"/>
              <a:t>叙述</a:t>
            </a:r>
            <a:r>
              <a:rPr lang="en-US" altLang="zh-CN" b="1" dirty="0"/>
              <a:t>/</a:t>
            </a:r>
            <a:r>
              <a:rPr lang="zh-CN" altLang="en-US" b="1" dirty="0"/>
              <a:t>谈话曲目：</a:t>
            </a:r>
          </a:p>
          <a:p>
            <a:pPr marL="0" algn="l" rtl="0" eaLnBrk="1" latinLnBrk="0" hangingPunct="1">
              <a:spcBef>
                <a:spcPts val="0"/>
              </a:spcBef>
              <a:spcAft>
                <a:spcPts val="0"/>
              </a:spcAft>
            </a:pPr>
            <a:r>
              <a:rPr lang="zh-CN" altLang="en-US" b="1" dirty="0"/>
              <a:t>什么是人工智能简史？</a:t>
            </a:r>
          </a:p>
          <a:p>
            <a:pPr marL="0" algn="l" rtl="0" eaLnBrk="1" latinLnBrk="0" hangingPunct="1">
              <a:spcBef>
                <a:spcPts val="0"/>
              </a:spcBef>
              <a:spcAft>
                <a:spcPts val="0"/>
              </a:spcAft>
            </a:pPr>
            <a:r>
              <a:rPr lang="zh-CN" altLang="en-US" b="1" dirty="0"/>
              <a:t>人工智能 </a:t>
            </a:r>
            <a:r>
              <a:rPr lang="en-US" altLang="zh-CN" b="1" dirty="0"/>
              <a:t>(</a:t>
            </a:r>
            <a:r>
              <a:rPr lang="en-US" b="1" dirty="0"/>
              <a:t>AI) </a:t>
            </a:r>
            <a:r>
              <a:rPr lang="zh-CN" altLang="en-US" b="1" dirty="0"/>
              <a:t>拥有悠久而传奇的历史，跨越数十年。 人工智能领域最早的一些工作是在 </a:t>
            </a:r>
            <a:r>
              <a:rPr lang="en-US" altLang="zh-CN" b="1" dirty="0"/>
              <a:t>50 </a:t>
            </a:r>
            <a:r>
              <a:rPr lang="zh-CN" altLang="en-US" b="1" dirty="0"/>
              <a:t>年代和 </a:t>
            </a:r>
            <a:r>
              <a:rPr lang="en-US" altLang="zh-CN" b="1" dirty="0"/>
              <a:t>60 </a:t>
            </a:r>
            <a:r>
              <a:rPr lang="zh-CN" altLang="en-US" b="1" dirty="0"/>
              <a:t>年代完成的，当时研究人员首次开始探索创造可以像人类一样“思考”的机器的可能性。</a:t>
            </a:r>
          </a:p>
          <a:p>
            <a:pPr marL="0" algn="l" rtl="0" eaLnBrk="1" latinLnBrk="0" hangingPunct="1">
              <a:spcBef>
                <a:spcPts val="0"/>
              </a:spcBef>
              <a:spcAft>
                <a:spcPts val="0"/>
              </a:spcAft>
            </a:pPr>
            <a:r>
              <a:rPr lang="zh-CN" altLang="en-US" b="1" dirty="0"/>
              <a:t>在 </a:t>
            </a:r>
            <a:r>
              <a:rPr lang="en-US" altLang="zh-CN" b="1" dirty="0"/>
              <a:t>1950 </a:t>
            </a:r>
            <a:r>
              <a:rPr lang="zh-CN" altLang="en-US" b="1" dirty="0"/>
              <a:t>年代和 </a:t>
            </a:r>
            <a:r>
              <a:rPr lang="en-US" altLang="zh-CN" b="1" dirty="0"/>
              <a:t>1960 </a:t>
            </a:r>
            <a:r>
              <a:rPr lang="zh-CN" altLang="en-US" b="1" dirty="0"/>
              <a:t>年代，人工智能研究主要集中在“符号”人工智能上，这涉及创建知识的符号表示并使用它们来解决问题。 该领域的研究人员开发了现在称为专家系统的早期版本，这些系统是模仿特定领域人类专家决策能力的计算机程序。</a:t>
            </a:r>
          </a:p>
          <a:p>
            <a:pPr marL="0" algn="l" rtl="0" eaLnBrk="1" latinLnBrk="0" hangingPunct="1">
              <a:spcBef>
                <a:spcPts val="0"/>
              </a:spcBef>
              <a:spcAft>
                <a:spcPts val="0"/>
              </a:spcAft>
            </a:pPr>
            <a:r>
              <a:rPr lang="zh-CN" altLang="en-US" b="1" dirty="0"/>
              <a:t>在 </a:t>
            </a:r>
            <a:r>
              <a:rPr lang="en-US" altLang="zh-CN" b="1" dirty="0"/>
              <a:t>20 </a:t>
            </a:r>
            <a:r>
              <a:rPr lang="zh-CN" altLang="en-US" b="1" dirty="0"/>
              <a:t>世纪 </a:t>
            </a:r>
            <a:r>
              <a:rPr lang="en-US" altLang="zh-CN" b="1" dirty="0"/>
              <a:t>70 </a:t>
            </a:r>
            <a:r>
              <a:rPr lang="zh-CN" altLang="en-US" b="1" dirty="0"/>
              <a:t>年代和 </a:t>
            </a:r>
            <a:r>
              <a:rPr lang="en-US" altLang="zh-CN" b="1" dirty="0"/>
              <a:t>80 </a:t>
            </a:r>
            <a:r>
              <a:rPr lang="zh-CN" altLang="en-US" b="1" dirty="0"/>
              <a:t>年代，人工智能研究开始从符号人工智能转向“亚符号”人工智能，后者涉及使用统计方法和数学模型来解决问题。 这种转变的部分原因是人们认识到符号人工智能过于复杂且难以扩展，部分原因是新计算机硬件的开发使得快速处理大量数据成为可能。</a:t>
            </a:r>
          </a:p>
          <a:p>
            <a:pPr marL="0" algn="l" rtl="0" eaLnBrk="1" latinLnBrk="0" hangingPunct="1">
              <a:spcBef>
                <a:spcPts val="0"/>
              </a:spcBef>
              <a:spcAft>
                <a:spcPts val="0"/>
              </a:spcAft>
            </a:pPr>
            <a:r>
              <a:rPr lang="zh-CN" altLang="en-US" b="1" dirty="0"/>
              <a:t>在 </a:t>
            </a:r>
            <a:r>
              <a:rPr lang="en-US" altLang="zh-CN" b="1" dirty="0"/>
              <a:t>1990 </a:t>
            </a:r>
            <a:r>
              <a:rPr lang="zh-CN" altLang="en-US" b="1" dirty="0"/>
              <a:t>年代和 </a:t>
            </a:r>
            <a:r>
              <a:rPr lang="en-US" altLang="zh-CN" b="1" dirty="0"/>
              <a:t>2000 </a:t>
            </a:r>
            <a:r>
              <a:rPr lang="zh-CN" altLang="en-US" b="1" dirty="0"/>
              <a:t>年代，人工智能研究不断发展，新的子领域开始出现。 其中之一是“机器学习”，它专注于创建算法，使计算机无需明确编程即可从数据中学习。 另一个是“神经网络”，它是受人脑结构和功能启发的数学模型。</a:t>
            </a:r>
          </a:p>
          <a:p>
            <a:pPr marL="0" algn="l" rtl="0" eaLnBrk="1" latinLnBrk="0" hangingPunct="1">
              <a:spcBef>
                <a:spcPts val="0"/>
              </a:spcBef>
              <a:spcAft>
                <a:spcPts val="0"/>
              </a:spcAft>
            </a:pPr>
            <a:r>
              <a:rPr lang="zh-CN" altLang="en-US" b="1" dirty="0"/>
              <a:t>最近，</a:t>
            </a:r>
            <a:r>
              <a:rPr lang="en-US" b="1" dirty="0"/>
              <a:t>GPT-3 </a:t>
            </a:r>
            <a:r>
              <a:rPr lang="zh-CN" altLang="en-US" b="1" dirty="0"/>
              <a:t>和 </a:t>
            </a:r>
            <a:r>
              <a:rPr lang="en-US" b="1" dirty="0"/>
              <a:t>DALL-E </a:t>
            </a:r>
            <a:r>
              <a:rPr lang="zh-CN" altLang="en-US" b="1" dirty="0"/>
              <a:t>等生成模型、变分自动编码器、生成对抗网络等已经兴起，并继续推动 </a:t>
            </a:r>
            <a:r>
              <a:rPr lang="en-US" b="1" dirty="0"/>
              <a:t>AI </a:t>
            </a:r>
            <a:r>
              <a:rPr lang="zh-CN" altLang="en-US" b="1" dirty="0"/>
              <a:t>领域的发展。 这些模型能够生成与给定数据集中的示例相似的新示例。 它被用于自然语言处理、计算机视觉、语音识别等多个领域。</a:t>
            </a:r>
          </a:p>
          <a:p>
            <a:pPr marL="0" algn="l" rtl="0" eaLnBrk="1" latinLnBrk="0" hangingPunct="1">
              <a:spcBef>
                <a:spcPts val="0"/>
              </a:spcBef>
              <a:spcAft>
                <a:spcPts val="0"/>
              </a:spcAft>
            </a:pPr>
            <a:r>
              <a:rPr lang="zh-CN" altLang="en-US" b="1" dirty="0"/>
              <a:t>总的来说，人工智能自 </a:t>
            </a:r>
            <a:r>
              <a:rPr lang="en-US" altLang="zh-CN" b="1" dirty="0"/>
              <a:t>1950 </a:t>
            </a:r>
            <a:r>
              <a:rPr lang="zh-CN" altLang="en-US" b="1" dirty="0"/>
              <a:t>年代诞生以来已经走过了漫长的道路，并且在今天继续快速发展和改进。</a:t>
            </a:r>
          </a:p>
          <a:p>
            <a:pPr marL="0" algn="l" rtl="0" eaLnBrk="1" latinLnBrk="0" hangingPunct="1">
              <a:spcBef>
                <a:spcPts val="0"/>
              </a:spcBef>
              <a:spcAft>
                <a:spcPts val="0"/>
              </a:spcAft>
            </a:pPr>
            <a:endParaRPr lang="zh-CN" altLang="en-US" b="1" dirty="0"/>
          </a:p>
          <a:p>
            <a:pPr marL="0" algn="l" rtl="0" eaLnBrk="1" latinLnBrk="0" hangingPunct="1">
              <a:spcBef>
                <a:spcPts val="0"/>
              </a:spcBef>
              <a:spcAft>
                <a:spcPts val="0"/>
              </a:spcAft>
            </a:pPr>
            <a:r>
              <a:rPr lang="zh-CN" altLang="en-US" b="1" dirty="0"/>
              <a:t>什么是生成式 </a:t>
            </a:r>
            <a:r>
              <a:rPr lang="en-US" b="1" dirty="0"/>
              <a:t>AI，</a:t>
            </a:r>
            <a:r>
              <a:rPr lang="zh-CN" altLang="en-US" b="1" dirty="0"/>
              <a:t>它在 </a:t>
            </a:r>
            <a:r>
              <a:rPr lang="en-US" b="1" dirty="0"/>
              <a:t>AI </a:t>
            </a:r>
            <a:r>
              <a:rPr lang="zh-CN" altLang="en-US" b="1" dirty="0"/>
              <a:t>的范围内处于什么位置？</a:t>
            </a:r>
          </a:p>
          <a:p>
            <a:pPr marL="0" algn="l" rtl="0" eaLnBrk="1" latinLnBrk="0" hangingPunct="1">
              <a:spcBef>
                <a:spcPts val="0"/>
              </a:spcBef>
              <a:spcAft>
                <a:spcPts val="0"/>
              </a:spcAft>
            </a:pPr>
            <a:r>
              <a:rPr lang="zh-CN" altLang="en-US" b="1" dirty="0"/>
              <a:t>生成式 </a:t>
            </a:r>
            <a:r>
              <a:rPr lang="en-US" b="1" dirty="0"/>
              <a:t>AI </a:t>
            </a:r>
            <a:r>
              <a:rPr lang="zh-CN" altLang="en-US" b="1" dirty="0"/>
              <a:t>是人工智能的一个子领域，专注于创建可以生成新示例的系统，例如图像、文本或语音，这些示例类似于给定数据集中的示例。 生成式 </a:t>
            </a:r>
            <a:r>
              <a:rPr lang="en-US" b="1" dirty="0"/>
              <a:t>AI </a:t>
            </a:r>
            <a:r>
              <a:rPr lang="zh-CN" altLang="en-US" b="1" dirty="0"/>
              <a:t>的目标是开发可以学习给定数据集的潜在概率分布的算法，并使用这些知识生成与数据集中的示例相似的新示例。</a:t>
            </a:r>
          </a:p>
          <a:p>
            <a:pPr marL="0" algn="l" rtl="0" eaLnBrk="1" latinLnBrk="0" hangingPunct="1">
              <a:spcBef>
                <a:spcPts val="0"/>
              </a:spcBef>
              <a:spcAft>
                <a:spcPts val="0"/>
              </a:spcAft>
            </a:pPr>
            <a:r>
              <a:rPr lang="zh-CN" altLang="en-US" b="1" dirty="0"/>
              <a:t>生成式 </a:t>
            </a:r>
            <a:r>
              <a:rPr lang="en-US" b="1" dirty="0"/>
              <a:t>AI </a:t>
            </a:r>
            <a:r>
              <a:rPr lang="zh-CN" altLang="en-US" b="1" dirty="0"/>
              <a:t>模型可分为两大类：生成式模型和判别式模型。 </a:t>
            </a:r>
            <a:r>
              <a:rPr lang="en-US" b="1" dirty="0"/>
              <a:t>GPT-3、DALL-E、</a:t>
            </a:r>
            <a:r>
              <a:rPr lang="zh-CN" altLang="en-US" b="1" dirty="0"/>
              <a:t>变分自动编码器等生成模型学习数据集的潜在概率分布，并可以从学习到的分布中生成新的示例。 判别模型，如深度神经网络，学习区分不同的类或类别，通常用于图像或语音识别等任务。</a:t>
            </a:r>
          </a:p>
          <a:p>
            <a:pPr marL="0" algn="l" rtl="0" eaLnBrk="1" latinLnBrk="0" hangingPunct="1">
              <a:spcBef>
                <a:spcPts val="0"/>
              </a:spcBef>
              <a:spcAft>
                <a:spcPts val="0"/>
              </a:spcAft>
            </a:pPr>
            <a:r>
              <a:rPr lang="zh-CN" altLang="en-US" b="1" dirty="0"/>
              <a:t>生成式 </a:t>
            </a:r>
            <a:r>
              <a:rPr lang="en-US" b="1" dirty="0"/>
              <a:t>AI </a:t>
            </a:r>
            <a:r>
              <a:rPr lang="zh-CN" altLang="en-US" b="1" dirty="0"/>
              <a:t>位于 </a:t>
            </a:r>
            <a:r>
              <a:rPr lang="en-US" b="1" dirty="0"/>
              <a:t>AI </a:t>
            </a:r>
            <a:r>
              <a:rPr lang="zh-CN" altLang="en-US" b="1" dirty="0"/>
              <a:t>的其他领域之上，例如无监督学习、监督学习和强化学习。 它依赖于这些模型从数据中提取有用特征的能力，并将其用于学习数据的潜在概率分布，这些概率分布用于产生广泛应用的潜力，例如计算机视觉、自然语言 处理、语音识别等。</a:t>
            </a:r>
          </a:p>
          <a:p>
            <a:pPr marL="0" algn="l" rtl="0" eaLnBrk="1" latinLnBrk="0" hangingPunct="1">
              <a:spcBef>
                <a:spcPts val="0"/>
              </a:spcBef>
              <a:spcAft>
                <a:spcPts val="0"/>
              </a:spcAft>
            </a:pPr>
            <a:r>
              <a:rPr lang="zh-CN" altLang="en-US" b="1" dirty="0"/>
              <a:t>吃新的例子。</a:t>
            </a:r>
          </a:p>
          <a:p>
            <a:pPr marL="0" algn="l" rtl="0" eaLnBrk="1" latinLnBrk="0" hangingPunct="1">
              <a:spcBef>
                <a:spcPts val="0"/>
              </a:spcBef>
              <a:spcAft>
                <a:spcPts val="0"/>
              </a:spcAft>
            </a:pPr>
            <a:r>
              <a:rPr lang="zh-CN" altLang="en-US" b="1" dirty="0"/>
              <a:t>总体而言，生成式 </a:t>
            </a:r>
            <a:r>
              <a:rPr lang="en-US" b="1" dirty="0"/>
              <a:t>AI </a:t>
            </a:r>
            <a:r>
              <a:rPr lang="zh-CN" altLang="en-US" b="1" dirty="0"/>
              <a:t>是 </a:t>
            </a:r>
            <a:r>
              <a:rPr lang="en-US" b="1" dirty="0"/>
              <a:t>AI </a:t>
            </a:r>
            <a:r>
              <a:rPr lang="zh-CN" altLang="en-US" b="1" dirty="0"/>
              <a:t>中一个快速发展的领域，它已经</a:t>
            </a: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4/25/23 12:03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5394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effectLst/>
                <a:latin typeface="-apple-system"/>
                <a:hlinkClick r:id="rId3"/>
              </a:rPr>
              <a:t>DALL·E</a:t>
            </a:r>
            <a:r>
              <a:rPr lang="zh-CN" altLang="en-US" b="0" i="0" dirty="0">
                <a:effectLst/>
                <a:latin typeface="-apple-system"/>
                <a:hlinkClick r:id="rId3"/>
              </a:rPr>
              <a:t>是一个神经网络，它可以根据文本描述生成图像。它是一个</a:t>
            </a:r>
            <a:r>
              <a:rPr lang="en-US" altLang="zh-CN" b="0" i="0" dirty="0">
                <a:effectLst/>
                <a:latin typeface="-apple-system"/>
                <a:hlinkClick r:id="rId3"/>
              </a:rPr>
              <a:t>12</a:t>
            </a:r>
            <a:r>
              <a:rPr lang="zh-CN" altLang="en-US" b="0" i="0" dirty="0">
                <a:effectLst/>
                <a:latin typeface="-apple-system"/>
                <a:hlinkClick r:id="rId3"/>
              </a:rPr>
              <a:t>亿参数的</a:t>
            </a:r>
            <a:r>
              <a:rPr lang="en-US" altLang="zh-CN" b="0" i="0" dirty="0">
                <a:effectLst/>
                <a:latin typeface="-apple-system"/>
                <a:hlinkClick r:id="rId3"/>
              </a:rPr>
              <a:t>GPT-3</a:t>
            </a:r>
            <a:r>
              <a:rPr lang="zh-CN" altLang="en-US" b="0" i="0" dirty="0">
                <a:effectLst/>
                <a:latin typeface="-apple-system"/>
                <a:hlinkClick r:id="rId3"/>
              </a:rPr>
              <a:t>版本</a:t>
            </a:r>
            <a:endParaRPr lang="en-US" altLang="zh-CN" b="0" i="0" dirty="0">
              <a:effectLst/>
              <a:latin typeface="-apple-system"/>
            </a:endParaRPr>
          </a:p>
          <a:p>
            <a:endParaRPr lang="en-US" altLang="zh-CN" b="0" i="0" dirty="0">
              <a:solidFill>
                <a:srgbClr val="646464"/>
              </a:solidFill>
              <a:effectLst/>
              <a:latin typeface="-apple-system"/>
            </a:endParaRPr>
          </a:p>
          <a:p>
            <a:r>
              <a:rPr lang="en-US" altLang="zh-CN" b="0" i="0" dirty="0">
                <a:solidFill>
                  <a:srgbClr val="646464"/>
                </a:solidFill>
                <a:effectLst/>
                <a:latin typeface="-apple-system"/>
              </a:rPr>
              <a:t>Open AI</a:t>
            </a:r>
            <a:r>
              <a:rPr lang="zh-CN" altLang="en-US" b="0" i="0" dirty="0">
                <a:solidFill>
                  <a:srgbClr val="646464"/>
                </a:solidFill>
                <a:effectLst/>
                <a:latin typeface="-apple-system"/>
              </a:rPr>
              <a:t>在</a:t>
            </a:r>
            <a:r>
              <a:rPr lang="en-US" altLang="zh-CN" b="0" i="0" dirty="0">
                <a:solidFill>
                  <a:srgbClr val="646464"/>
                </a:solidFill>
                <a:effectLst/>
                <a:latin typeface="-apple-system"/>
              </a:rPr>
              <a:t>2022</a:t>
            </a:r>
            <a:r>
              <a:rPr lang="zh-CN" altLang="en-US" b="0" i="0" dirty="0">
                <a:solidFill>
                  <a:srgbClr val="646464"/>
                </a:solidFill>
                <a:effectLst/>
                <a:latin typeface="-apple-system"/>
              </a:rPr>
              <a:t>年</a:t>
            </a:r>
            <a:r>
              <a:rPr lang="en-US" altLang="zh-CN" b="0" i="0" dirty="0">
                <a:solidFill>
                  <a:srgbClr val="646464"/>
                </a:solidFill>
                <a:effectLst/>
                <a:latin typeface="-apple-system"/>
              </a:rPr>
              <a:t>9</a:t>
            </a:r>
            <a:r>
              <a:rPr lang="zh-CN" altLang="en-US" b="0" i="0" dirty="0">
                <a:solidFill>
                  <a:srgbClr val="646464"/>
                </a:solidFill>
                <a:effectLst/>
                <a:latin typeface="-apple-system"/>
              </a:rPr>
              <a:t>月</a:t>
            </a:r>
            <a:r>
              <a:rPr lang="en-US" altLang="zh-CN" b="0" i="0" dirty="0">
                <a:solidFill>
                  <a:srgbClr val="646464"/>
                </a:solidFill>
                <a:effectLst/>
                <a:latin typeface="-apple-system"/>
              </a:rPr>
              <a:t>21</a:t>
            </a:r>
            <a:r>
              <a:rPr lang="zh-CN" altLang="en-US" b="0" i="0" dirty="0">
                <a:solidFill>
                  <a:srgbClr val="646464"/>
                </a:solidFill>
                <a:effectLst/>
                <a:latin typeface="-apple-system"/>
              </a:rPr>
              <a:t>日开源了号称其英文语音辨识能力已达到人类水准的</a:t>
            </a:r>
            <a:r>
              <a:rPr lang="en-US" altLang="zh-CN" b="0" i="0" dirty="0">
                <a:solidFill>
                  <a:srgbClr val="646464"/>
                </a:solidFill>
                <a:effectLst/>
                <a:latin typeface="-apple-system"/>
              </a:rPr>
              <a:t>Whisper</a:t>
            </a:r>
            <a:r>
              <a:rPr lang="zh-CN" altLang="en-US" b="0" i="0" dirty="0">
                <a:solidFill>
                  <a:srgbClr val="646464"/>
                </a:solidFill>
                <a:effectLst/>
                <a:latin typeface="-apple-system"/>
              </a:rPr>
              <a:t>神经网络，且它亦支持其它</a:t>
            </a:r>
            <a:r>
              <a:rPr lang="en-US" altLang="zh-CN" b="0" i="0" dirty="0">
                <a:solidFill>
                  <a:srgbClr val="646464"/>
                </a:solidFill>
                <a:effectLst/>
                <a:latin typeface="-apple-system"/>
              </a:rPr>
              <a:t>98</a:t>
            </a:r>
            <a:r>
              <a:rPr lang="zh-CN" altLang="en-US" b="0" i="0" dirty="0">
                <a:solidFill>
                  <a:srgbClr val="646464"/>
                </a:solidFill>
                <a:effectLst/>
                <a:latin typeface="-apple-system"/>
              </a:rPr>
              <a:t>种语言的自动语音辨识。 </a:t>
            </a:r>
            <a:r>
              <a:rPr lang="en-US" altLang="zh-CN" b="0" i="0" dirty="0">
                <a:solidFill>
                  <a:srgbClr val="646464"/>
                </a:solidFill>
                <a:effectLst/>
                <a:latin typeface="-apple-system"/>
              </a:rPr>
              <a:t>Whisper</a:t>
            </a:r>
            <a:r>
              <a:rPr lang="zh-CN" altLang="en-US" b="0" i="0" dirty="0">
                <a:solidFill>
                  <a:srgbClr val="646464"/>
                </a:solidFill>
                <a:effectLst/>
                <a:latin typeface="-apple-system"/>
              </a:rPr>
              <a:t>系统所提供的自动语音辨识（</a:t>
            </a:r>
            <a:r>
              <a:rPr lang="en-US" altLang="zh-CN" b="0" i="0" dirty="0">
                <a:solidFill>
                  <a:srgbClr val="646464"/>
                </a:solidFill>
                <a:effectLst/>
                <a:latin typeface="-apple-system"/>
              </a:rPr>
              <a:t>Automatic Speech Recognition</a:t>
            </a:r>
            <a:r>
              <a:rPr lang="zh-CN" altLang="en-US" b="0" i="0" dirty="0">
                <a:solidFill>
                  <a:srgbClr val="646464"/>
                </a:solidFill>
                <a:effectLst/>
                <a:latin typeface="-apple-system"/>
              </a:rPr>
              <a:t>，</a:t>
            </a:r>
            <a:r>
              <a:rPr lang="en-US" altLang="zh-CN" b="0" i="0" dirty="0">
                <a:solidFill>
                  <a:srgbClr val="646464"/>
                </a:solidFill>
                <a:effectLst/>
                <a:latin typeface="-apple-system"/>
              </a:rPr>
              <a:t>ASR</a:t>
            </a:r>
            <a:r>
              <a:rPr lang="zh-CN" altLang="en-US" b="0" i="0" dirty="0">
                <a:solidFill>
                  <a:srgbClr val="646464"/>
                </a:solidFill>
                <a:effectLst/>
                <a:latin typeface="-apple-system"/>
              </a:rPr>
              <a:t>）模型是被训练来运行语音辨识与翻译任务的，它们能将各种语言的语音变成文本，也能将这些文本翻译成英文。</a:t>
            </a:r>
            <a:endParaRPr lang="en-US" altLang="zh-CN" b="0" i="0" dirty="0">
              <a:solidFill>
                <a:srgbClr val="646464"/>
              </a:solidFill>
              <a:effectLst/>
              <a:latin typeface="-apple-system"/>
            </a:endParaRPr>
          </a:p>
          <a:p>
            <a:endParaRPr kumimoji="1" lang="en-US" altLang="zh-CN" b="0" i="0" dirty="0">
              <a:solidFill>
                <a:srgbClr val="646464"/>
              </a:solidFill>
              <a:effectLst/>
              <a:latin typeface="-apple-system"/>
            </a:endParaRPr>
          </a:p>
          <a:p>
            <a:r>
              <a:rPr lang="en-US" altLang="zh-CN" b="0" i="0" dirty="0">
                <a:effectLst/>
                <a:latin typeface="-apple-system"/>
                <a:hlinkClick r:id="rId4"/>
              </a:rPr>
              <a:t>OpenAI</a:t>
            </a:r>
            <a:r>
              <a:rPr lang="zh-CN" altLang="en-US" b="0" i="0" dirty="0">
                <a:effectLst/>
                <a:latin typeface="-apple-system"/>
                <a:hlinkClick r:id="rId4"/>
              </a:rPr>
              <a:t>的</a:t>
            </a:r>
            <a:r>
              <a:rPr lang="en-US" altLang="zh-CN" b="0" i="0" dirty="0">
                <a:effectLst/>
                <a:latin typeface="-apple-system"/>
                <a:hlinkClick r:id="rId4"/>
              </a:rPr>
              <a:t>Moderation</a:t>
            </a:r>
            <a:r>
              <a:rPr lang="zh-CN" altLang="en-US" b="0" i="0" dirty="0">
                <a:effectLst/>
                <a:latin typeface="-apple-system"/>
                <a:hlinkClick r:id="rId4"/>
              </a:rPr>
              <a:t>模型可以检测以下类型的内容：基于种族、性别、族裔、宗教、国籍、性取向、残疾状况或种姓表达、煽动或促进仇恨的内容；包括针对目标群体的暴力或严重伤害的仇恨内容；促进、鼓励或描述自残行为（如自杀、割腕和饮食失调）的内容；旨在激发性兴奋的内容，如性活动的描述，或促进性服务（不包括性教育和健康）的内容；包括</a:t>
            </a:r>
            <a:r>
              <a:rPr lang="en-US" altLang="zh-CN" b="0" i="0" dirty="0">
                <a:effectLst/>
                <a:latin typeface="-apple-system"/>
                <a:hlinkClick r:id="rId4"/>
              </a:rPr>
              <a:t>18</a:t>
            </a:r>
            <a:r>
              <a:rPr lang="zh-CN" altLang="en-US" b="0" i="0" dirty="0">
                <a:effectLst/>
                <a:latin typeface="-apple-system"/>
                <a:hlinkClick r:id="rId4"/>
              </a:rPr>
              <a:t>岁以下个人的性内容；促进或美化暴力或庆祝他人受苦或羞辱的内容；以极端细节描绘死亡、暴力或严重身体伤害的暴力内容</a:t>
            </a:r>
            <a:r>
              <a:rPr lang="en-US" altLang="zh-CN" b="1" i="0" u="none" strike="noStrike" baseline="30000" dirty="0">
                <a:effectLst/>
                <a:latin typeface="-apple-system"/>
                <a:hlinkClick r:id="rId4"/>
              </a:rPr>
              <a:t>1</a:t>
            </a:r>
            <a:r>
              <a:rPr lang="zh-CN" altLang="en-US" b="0" i="0" dirty="0">
                <a:solidFill>
                  <a:srgbClr val="111111"/>
                </a:solidFill>
                <a:effectLst/>
                <a:latin typeface="-apple-system"/>
              </a:rPr>
              <a:t>。</a:t>
            </a:r>
            <a:endParaRPr lang="en-US" altLang="zh-CN" b="0" i="0" dirty="0">
              <a:solidFill>
                <a:srgbClr val="111111"/>
              </a:solidFill>
              <a:effectLst/>
              <a:latin typeface="-apple-system"/>
            </a:endParaRPr>
          </a:p>
          <a:p>
            <a:endParaRPr kumimoji="1" lang="en-US" altLang="zh-CN" b="0" i="0" dirty="0">
              <a:solidFill>
                <a:srgbClr val="111111"/>
              </a:solidFill>
              <a:effectLst/>
              <a:latin typeface="-apple-system"/>
            </a:endParaRPr>
          </a:p>
          <a:p>
            <a:r>
              <a:rPr lang="en-US" altLang="zh-CN" b="0" i="0" dirty="0" err="1">
                <a:solidFill>
                  <a:srgbClr val="202124"/>
                </a:solidFill>
                <a:effectLst/>
                <a:latin typeface="Google Sans"/>
              </a:rPr>
              <a:t>ChatGPT</a:t>
            </a:r>
            <a:r>
              <a:rPr lang="zh-CN" altLang="en-US" b="0" i="0" dirty="0">
                <a:solidFill>
                  <a:srgbClr val="202124"/>
                </a:solidFill>
                <a:effectLst/>
                <a:latin typeface="Google Sans"/>
              </a:rPr>
              <a:t>的算法模型已经拥有</a:t>
            </a:r>
            <a:r>
              <a:rPr lang="en-US" altLang="zh-CN" b="0" i="0" dirty="0">
                <a:solidFill>
                  <a:srgbClr val="202124"/>
                </a:solidFill>
                <a:effectLst/>
                <a:latin typeface="Google Sans"/>
              </a:rPr>
              <a:t>1750</a:t>
            </a:r>
            <a:r>
              <a:rPr lang="zh-CN" altLang="en-US" b="0" i="0" dirty="0">
                <a:solidFill>
                  <a:srgbClr val="202124"/>
                </a:solidFill>
                <a:effectLst/>
                <a:latin typeface="Google Sans"/>
              </a:rPr>
              <a:t>亿参数，用于预训练的数据量也达到了</a:t>
            </a:r>
            <a:r>
              <a:rPr lang="en-US" altLang="zh-CN" b="0" i="0" dirty="0">
                <a:solidFill>
                  <a:srgbClr val="040C28"/>
                </a:solidFill>
                <a:effectLst/>
                <a:latin typeface="Google Sans"/>
              </a:rPr>
              <a:t>45TB</a:t>
            </a:r>
            <a:r>
              <a:rPr lang="zh-CN" altLang="en-US" b="0" i="0" dirty="0">
                <a:solidFill>
                  <a:srgbClr val="202124"/>
                </a:solidFill>
                <a:effectLst/>
                <a:latin typeface="Google Sans"/>
              </a:rPr>
              <a:t>，并随</a:t>
            </a:r>
            <a:r>
              <a:rPr lang="en-US" altLang="zh-CN" b="0" i="0" dirty="0" err="1">
                <a:solidFill>
                  <a:srgbClr val="202124"/>
                </a:solidFill>
                <a:effectLst/>
                <a:latin typeface="Google Sans"/>
              </a:rPr>
              <a:t>ChatGPT</a:t>
            </a:r>
            <a:r>
              <a:rPr lang="zh-CN" altLang="en-US" b="0" i="0" dirty="0">
                <a:solidFill>
                  <a:srgbClr val="202124"/>
                </a:solidFill>
                <a:effectLst/>
                <a:latin typeface="Google Sans"/>
              </a:rPr>
              <a:t>的迭代，模型参数和数据量也在不断倍增。 随着大数据和人工智能逐渐成为当今社会的标准基础设施，云数据中心的硬件和芯片也在为了满足大数据和人工智能的需求而不断演进。</a:t>
            </a:r>
            <a:endParaRPr kumimoji="1" lang="zh-CN" altLang="en-US" dirty="0"/>
          </a:p>
        </p:txBody>
      </p:sp>
      <p:sp>
        <p:nvSpPr>
          <p:cNvPr id="4" name="灯片编号占位符 3"/>
          <p:cNvSpPr>
            <a:spLocks noGrp="1"/>
          </p:cNvSpPr>
          <p:nvPr>
            <p:ph type="sldNum" sz="quarter" idx="5"/>
          </p:nvPr>
        </p:nvSpPr>
        <p:spPr/>
        <p:txBody>
          <a:bodyPr/>
          <a:lstStyle/>
          <a:p>
            <a:fld id="{F43ED841-078D-4814-8BEE-1F1F3F6D6404}" type="slidenum">
              <a:rPr lang="en-US" smtClean="0"/>
              <a:t>3</a:t>
            </a:fld>
            <a:endParaRPr lang="en-US"/>
          </a:p>
        </p:txBody>
      </p:sp>
    </p:spTree>
    <p:extLst>
      <p:ext uri="{BB962C8B-B14F-4D97-AF65-F5344CB8AC3E}">
        <p14:creationId xmlns:p14="http://schemas.microsoft.com/office/powerpoint/2010/main" val="3157169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4/25/23 12:03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6430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https://</a:t>
            </a:r>
            <a:r>
              <a:rPr kumimoji="1" lang="en-US" altLang="zh-CN" dirty="0" err="1"/>
              <a:t>platform.openai.com</a:t>
            </a:r>
            <a:r>
              <a:rPr kumimoji="1" lang="en-US" altLang="zh-CN" dirty="0"/>
              <a:t>/docs/guides/rate-limits/overview</a:t>
            </a:r>
          </a:p>
          <a:p>
            <a:endParaRPr kumimoji="1" lang="en-US" altLang="zh-CN" dirty="0"/>
          </a:p>
          <a:p>
            <a:endParaRPr kumimoji="1" lang="en-US" altLang="zh-CN" dirty="0"/>
          </a:p>
          <a:p>
            <a:r>
              <a:rPr kumimoji="1" lang="en-US" altLang="zh-CN" dirty="0" err="1"/>
              <a:t>ChatGPT</a:t>
            </a:r>
            <a:r>
              <a:rPr kumimoji="1" lang="en-US" altLang="zh-CN" dirty="0"/>
              <a:t> </a:t>
            </a:r>
            <a:r>
              <a:rPr kumimoji="1" lang="zh-CN" altLang="en-US" dirty="0"/>
              <a:t>下一步可以去哪里？</a:t>
            </a:r>
          </a:p>
          <a:p>
            <a:r>
              <a:rPr kumimoji="1" lang="zh-CN" altLang="en-US" dirty="0"/>
              <a:t>尽管取得了显着进步，但 </a:t>
            </a:r>
            <a:r>
              <a:rPr kumimoji="1" lang="en-US" altLang="zh-CN" dirty="0" err="1"/>
              <a:t>ChatGPT</a:t>
            </a:r>
            <a:r>
              <a:rPr kumimoji="1" lang="en-US" altLang="zh-CN" dirty="0"/>
              <a:t> </a:t>
            </a:r>
            <a:r>
              <a:rPr kumimoji="1" lang="zh-CN" altLang="en-US" dirty="0"/>
              <a:t>仍有改进的空间：</a:t>
            </a:r>
          </a:p>
          <a:p>
            <a:endParaRPr kumimoji="1" lang="zh-CN" altLang="en-US" dirty="0"/>
          </a:p>
          <a:p>
            <a:r>
              <a:rPr kumimoji="1" lang="zh-CN" altLang="en-US" dirty="0"/>
              <a:t>解决中立性问题：增强其辨别背景并做出相应反应的能力。</a:t>
            </a:r>
          </a:p>
          <a:p>
            <a:r>
              <a:rPr kumimoji="1" lang="zh-CN" altLang="en-US" dirty="0"/>
              <a:t>了解用户：培养了解谁在交流（谁、在哪里以及如何交流）的能力。</a:t>
            </a:r>
          </a:p>
          <a:p>
            <a:r>
              <a:rPr kumimoji="1" lang="zh-CN" altLang="en-US" dirty="0"/>
              <a:t>外部集成：通过网络、</a:t>
            </a:r>
            <a:r>
              <a:rPr kumimoji="1" lang="en-US" altLang="zh-CN" dirty="0"/>
              <a:t>API </a:t>
            </a:r>
            <a:r>
              <a:rPr kumimoji="1" lang="zh-CN" altLang="en-US" dirty="0"/>
              <a:t>和机器人集成扩大其影响范围。</a:t>
            </a:r>
          </a:p>
          <a:p>
            <a:r>
              <a:rPr kumimoji="1" lang="zh-CN" altLang="en-US" dirty="0"/>
              <a:t>长期记忆：提高其回忆过去互动并将该知识应用于未来对话的能力。</a:t>
            </a:r>
          </a:p>
          <a:p>
            <a:r>
              <a:rPr kumimoji="1" lang="zh-CN" altLang="en-US" dirty="0"/>
              <a:t>减少幻觉：最大限度地减少人工智能相信虚假信息的情况。</a:t>
            </a:r>
          </a:p>
        </p:txBody>
      </p:sp>
      <p:sp>
        <p:nvSpPr>
          <p:cNvPr id="4" name="灯片编号占位符 3"/>
          <p:cNvSpPr>
            <a:spLocks noGrp="1"/>
          </p:cNvSpPr>
          <p:nvPr>
            <p:ph type="sldNum" sz="quarter" idx="5"/>
          </p:nvPr>
        </p:nvSpPr>
        <p:spPr/>
        <p:txBody>
          <a:bodyPr/>
          <a:lstStyle/>
          <a:p>
            <a:fld id="{F43ED841-078D-4814-8BEE-1F1F3F6D6404}" type="slidenum">
              <a:rPr lang="en-US" smtClean="0"/>
              <a:t>5</a:t>
            </a:fld>
            <a:endParaRPr lang="en-US"/>
          </a:p>
        </p:txBody>
      </p:sp>
    </p:spTree>
    <p:extLst>
      <p:ext uri="{BB962C8B-B14F-4D97-AF65-F5344CB8AC3E}">
        <p14:creationId xmlns:p14="http://schemas.microsoft.com/office/powerpoint/2010/main" val="1346243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Openai</a:t>
            </a:r>
            <a:r>
              <a:rPr lang="en-US" dirty="0"/>
              <a:t> rate limit : https://</a:t>
            </a:r>
            <a:r>
              <a:rPr lang="en-US" dirty="0" err="1"/>
              <a:t>platform.openai.com</a:t>
            </a:r>
            <a:r>
              <a:rPr lang="en-US" dirty="0"/>
              <a:t>/docs/guides/rate-limits/overview</a:t>
            </a:r>
          </a:p>
          <a:p>
            <a:r>
              <a:rPr lang="en-US" dirty="0"/>
              <a:t>Azure </a:t>
            </a:r>
            <a:r>
              <a:rPr lang="en-US" dirty="0" err="1"/>
              <a:t>Openai</a:t>
            </a:r>
            <a:r>
              <a:rPr lang="en-US" dirty="0"/>
              <a:t> rate limit : https://</a:t>
            </a:r>
            <a:r>
              <a:rPr lang="en-US" dirty="0" err="1"/>
              <a:t>learn.microsoft.com</a:t>
            </a:r>
            <a:r>
              <a:rPr lang="en-US" dirty="0"/>
              <a:t>/</a:t>
            </a:r>
            <a:r>
              <a:rPr lang="en-US" dirty="0" err="1"/>
              <a:t>zh-cn</a:t>
            </a:r>
            <a:r>
              <a:rPr lang="en-US" dirty="0"/>
              <a:t>/azure/cognitive-services/</a:t>
            </a:r>
            <a:r>
              <a:rPr lang="en-US" dirty="0" err="1"/>
              <a:t>openai</a:t>
            </a:r>
            <a:r>
              <a:rPr lang="en-US" dirty="0"/>
              <a:t>/quotas-limits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2516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4/25/23 12:03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02451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Openai</a:t>
            </a:r>
            <a:r>
              <a:rPr lang="en-US" altLang="zh-CN" dirty="0"/>
              <a:t> rate limit : https://</a:t>
            </a:r>
            <a:r>
              <a:rPr lang="en-US" altLang="zh-CN" dirty="0" err="1"/>
              <a:t>platform.openai.com</a:t>
            </a:r>
            <a:r>
              <a:rPr lang="en-US" altLang="zh-CN" dirty="0"/>
              <a:t>/docs/guides/rate-limits/overview</a:t>
            </a:r>
          </a:p>
          <a:p>
            <a:r>
              <a:rPr lang="en-US" altLang="zh-CN" dirty="0"/>
              <a:t>Azure </a:t>
            </a:r>
            <a:r>
              <a:rPr lang="en-US" altLang="zh-CN" dirty="0" err="1"/>
              <a:t>Openai</a:t>
            </a:r>
            <a:r>
              <a:rPr lang="en-US" altLang="zh-CN" dirty="0"/>
              <a:t> rate limit : https://</a:t>
            </a:r>
            <a:r>
              <a:rPr lang="en-US" altLang="zh-CN" dirty="0" err="1"/>
              <a:t>learn.microsoft.com</a:t>
            </a:r>
            <a:r>
              <a:rPr lang="en-US" altLang="zh-CN" dirty="0"/>
              <a:t>/</a:t>
            </a:r>
            <a:r>
              <a:rPr lang="en-US" altLang="zh-CN" dirty="0" err="1"/>
              <a:t>zh-cn</a:t>
            </a:r>
            <a:r>
              <a:rPr lang="en-US" altLang="zh-CN" dirty="0"/>
              <a:t>/azure/cognitive-services/</a:t>
            </a:r>
            <a:r>
              <a:rPr lang="en-US" altLang="zh-CN" dirty="0" err="1"/>
              <a:t>openai</a:t>
            </a:r>
            <a:r>
              <a:rPr lang="en-US" altLang="zh-CN" dirty="0"/>
              <a:t>/quotas-limits</a:t>
            </a:r>
          </a:p>
          <a:p>
            <a:endParaRPr kumimoji="1" lang="zh-CN" altLang="en-US" dirty="0"/>
          </a:p>
        </p:txBody>
      </p:sp>
      <p:sp>
        <p:nvSpPr>
          <p:cNvPr id="4" name="灯片编号占位符 3"/>
          <p:cNvSpPr>
            <a:spLocks noGrp="1"/>
          </p:cNvSpPr>
          <p:nvPr>
            <p:ph type="sldNum" sz="quarter" idx="5"/>
          </p:nvPr>
        </p:nvSpPr>
        <p:spPr/>
        <p:txBody>
          <a:bodyPr/>
          <a:lstStyle/>
          <a:p>
            <a:fld id="{F43ED841-078D-4814-8BEE-1F1F3F6D6404}" type="slidenum">
              <a:rPr lang="en-US" smtClean="0"/>
              <a:t>8</a:t>
            </a:fld>
            <a:endParaRPr lang="en-US"/>
          </a:p>
        </p:txBody>
      </p:sp>
    </p:spTree>
    <p:extLst>
      <p:ext uri="{BB962C8B-B14F-4D97-AF65-F5344CB8AC3E}">
        <p14:creationId xmlns:p14="http://schemas.microsoft.com/office/powerpoint/2010/main" val="458607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25DEEE-B44C-4E0D-A94C-EE181B3E70CE}"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070089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a:t>Thank you</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4/25/23 12:03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86537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 Id="rId4" Type="http://schemas.openxmlformats.org/officeDocument/2006/relationships/image" Target="../media/image14.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60855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024826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25962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544943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6" name="Content Placeholder 5">
            <a:extLst>
              <a:ext uri="{FF2B5EF4-FFF2-40B4-BE49-F238E27FC236}">
                <a16:creationId xmlns:a16="http://schemas.microsoft.com/office/drawing/2014/main" id="{FD824258-8EDE-4962-BEC7-FC60FEB7299E}"/>
              </a:ext>
            </a:extLst>
          </p:cNvPr>
          <p:cNvSpPr>
            <a:spLocks noGrp="1"/>
          </p:cNvSpPr>
          <p:nvPr>
            <p:ph sz="quarter" idx="12"/>
          </p:nvPr>
        </p:nvSpPr>
        <p:spPr>
          <a:xfrm>
            <a:off x="1524000" y="3429000"/>
            <a:ext cx="2190750" cy="430887"/>
          </a:xfrm>
        </p:spPr>
        <p:txBody>
          <a:bodyPr/>
          <a:lstStyle/>
          <a:p>
            <a:pPr lvl="0"/>
            <a:endParaRPr lang="en-US"/>
          </a:p>
        </p:txBody>
      </p:sp>
      <p:sp>
        <p:nvSpPr>
          <p:cNvPr id="8" name="Content Placeholder 7">
            <a:extLst>
              <a:ext uri="{FF2B5EF4-FFF2-40B4-BE49-F238E27FC236}">
                <a16:creationId xmlns:a16="http://schemas.microsoft.com/office/drawing/2014/main" id="{7D8405B6-74EE-421F-A1FC-34F36F3CC9F4}"/>
              </a:ext>
            </a:extLst>
          </p:cNvPr>
          <p:cNvSpPr>
            <a:spLocks noGrp="1"/>
          </p:cNvSpPr>
          <p:nvPr>
            <p:ph sz="quarter" idx="13"/>
          </p:nvPr>
        </p:nvSpPr>
        <p:spPr>
          <a:xfrm>
            <a:off x="4495800" y="3429000"/>
            <a:ext cx="2895600" cy="430887"/>
          </a:xfrm>
        </p:spPr>
        <p:txBody>
          <a:bodyPr/>
          <a:lstStyle/>
          <a:p>
            <a:pPr lvl="0"/>
            <a:r>
              <a:rPr lang="en-US"/>
              <a:t>Click</a:t>
            </a:r>
          </a:p>
        </p:txBody>
      </p:sp>
      <p:sp>
        <p:nvSpPr>
          <p:cNvPr id="10" name="Content Placeholder 9">
            <a:extLst>
              <a:ext uri="{FF2B5EF4-FFF2-40B4-BE49-F238E27FC236}">
                <a16:creationId xmlns:a16="http://schemas.microsoft.com/office/drawing/2014/main" id="{6EE4E296-FF8E-4DD3-A28B-F21E7519B855}"/>
              </a:ext>
            </a:extLst>
          </p:cNvPr>
          <p:cNvSpPr>
            <a:spLocks noGrp="1"/>
          </p:cNvSpPr>
          <p:nvPr>
            <p:ph sz="quarter" idx="14"/>
          </p:nvPr>
        </p:nvSpPr>
        <p:spPr>
          <a:xfrm>
            <a:off x="8477252" y="3429000"/>
            <a:ext cx="2895600" cy="430887"/>
          </a:xfrm>
        </p:spPr>
        <p:txBody>
          <a:bodyPr/>
          <a:lstStyle/>
          <a:p>
            <a:pPr lvl="0"/>
            <a:endParaRPr lang="en-US"/>
          </a:p>
        </p:txBody>
      </p:sp>
      <p:sp>
        <p:nvSpPr>
          <p:cNvPr id="12" name="Content Placeholder 11">
            <a:extLst>
              <a:ext uri="{FF2B5EF4-FFF2-40B4-BE49-F238E27FC236}">
                <a16:creationId xmlns:a16="http://schemas.microsoft.com/office/drawing/2014/main" id="{5FEC6EA7-B45C-492C-BCDA-57EEF1A4EA4F}"/>
              </a:ext>
            </a:extLst>
          </p:cNvPr>
          <p:cNvSpPr>
            <a:spLocks noGrp="1"/>
          </p:cNvSpPr>
          <p:nvPr>
            <p:ph sz="quarter" idx="15"/>
          </p:nvPr>
        </p:nvSpPr>
        <p:spPr>
          <a:xfrm>
            <a:off x="2095500" y="5295900"/>
            <a:ext cx="5619750" cy="430887"/>
          </a:xfrm>
        </p:spPr>
        <p:txBody>
          <a:bodyPr/>
          <a:lstStyle/>
          <a:p>
            <a:pPr lvl="0"/>
            <a:r>
              <a:rPr lang="en-US"/>
              <a:t>Click to edit</a:t>
            </a:r>
          </a:p>
        </p:txBody>
      </p:sp>
      <p:sp>
        <p:nvSpPr>
          <p:cNvPr id="7" name="Content Placeholder 6">
            <a:extLst>
              <a:ext uri="{FF2B5EF4-FFF2-40B4-BE49-F238E27FC236}">
                <a16:creationId xmlns:a16="http://schemas.microsoft.com/office/drawing/2014/main" id="{899D5FDF-B2C0-4268-B646-A5D0ADE6FCED}"/>
              </a:ext>
            </a:extLst>
          </p:cNvPr>
          <p:cNvSpPr>
            <a:spLocks noGrp="1"/>
          </p:cNvSpPr>
          <p:nvPr>
            <p:ph sz="quarter" idx="16"/>
          </p:nvPr>
        </p:nvSpPr>
        <p:spPr>
          <a:xfrm>
            <a:off x="2727325" y="2484438"/>
            <a:ext cx="1174750" cy="368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26597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9" name="TextBox 8">
            <a:extLst>
              <a:ext uri="{FF2B5EF4-FFF2-40B4-BE49-F238E27FC236}">
                <a16:creationId xmlns:a16="http://schemas.microsoft.com/office/drawing/2014/main" id="{C0AC9387-886A-45BC-B38A-CA5069987D42}"/>
              </a:ext>
            </a:extLst>
          </p:cNvPr>
          <p:cNvSpPr txBox="1"/>
          <p:nvPr userDrawn="1"/>
        </p:nvSpPr>
        <p:spPr>
          <a:xfrm>
            <a:off x="7928263" y="6410098"/>
            <a:ext cx="4187537"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10" name="Text Placeholder 9">
            <a:extLst>
              <a:ext uri="{FF2B5EF4-FFF2-40B4-BE49-F238E27FC236}">
                <a16:creationId xmlns:a16="http://schemas.microsoft.com/office/drawing/2014/main" id="{6AFB6D57-6A9D-4BA4-BBDA-52D161E70911}"/>
              </a:ext>
            </a:extLst>
          </p:cNvPr>
          <p:cNvSpPr>
            <a:spLocks noGrp="1"/>
          </p:cNvSpPr>
          <p:nvPr>
            <p:ph type="body" sz="quarter" idx="16"/>
          </p:nvPr>
        </p:nvSpPr>
        <p:spPr>
          <a:xfrm>
            <a:off x="2820988" y="5408613"/>
            <a:ext cx="6550024" cy="430887"/>
          </a:xfrm>
        </p:spPr>
        <p:txBody>
          <a:bodyPr/>
          <a:lstStyle/>
          <a:p>
            <a:pPr lvl="0"/>
            <a:r>
              <a:rPr lang="en-US"/>
              <a:t>Click to edit Master text styles</a:t>
            </a:r>
          </a:p>
        </p:txBody>
      </p:sp>
      <p:sp>
        <p:nvSpPr>
          <p:cNvPr id="11" name="Content Placeholder 10">
            <a:extLst>
              <a:ext uri="{FF2B5EF4-FFF2-40B4-BE49-F238E27FC236}">
                <a16:creationId xmlns:a16="http://schemas.microsoft.com/office/drawing/2014/main" id="{12C9C898-1D6F-4D7D-AC32-510CE9BE77D3}"/>
              </a:ext>
            </a:extLst>
          </p:cNvPr>
          <p:cNvSpPr>
            <a:spLocks noGrp="1"/>
          </p:cNvSpPr>
          <p:nvPr>
            <p:ph sz="quarter" idx="17"/>
          </p:nvPr>
        </p:nvSpPr>
        <p:spPr>
          <a:xfrm>
            <a:off x="1333500" y="3600450"/>
            <a:ext cx="2116138" cy="196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B67BF212-0FFE-4F16-9E9C-443290867DA4}"/>
              </a:ext>
            </a:extLst>
          </p:cNvPr>
          <p:cNvSpPr>
            <a:spLocks noGrp="1"/>
          </p:cNvSpPr>
          <p:nvPr>
            <p:ph sz="quarter" idx="18"/>
          </p:nvPr>
        </p:nvSpPr>
        <p:spPr>
          <a:xfrm>
            <a:off x="3895725" y="3970338"/>
            <a:ext cx="1876425" cy="143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a:extLst>
              <a:ext uri="{FF2B5EF4-FFF2-40B4-BE49-F238E27FC236}">
                <a16:creationId xmlns:a16="http://schemas.microsoft.com/office/drawing/2014/main" id="{0BE453CF-81C8-4DB6-A946-59A9EE68FAA9}"/>
              </a:ext>
            </a:extLst>
          </p:cNvPr>
          <p:cNvSpPr>
            <a:spLocks noGrp="1"/>
          </p:cNvSpPr>
          <p:nvPr>
            <p:ph sz="quarter" idx="19"/>
          </p:nvPr>
        </p:nvSpPr>
        <p:spPr>
          <a:xfrm>
            <a:off x="6096000" y="3970338"/>
            <a:ext cx="2116138" cy="1590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6">
            <a:extLst>
              <a:ext uri="{FF2B5EF4-FFF2-40B4-BE49-F238E27FC236}">
                <a16:creationId xmlns:a16="http://schemas.microsoft.com/office/drawing/2014/main" id="{85F4533E-435B-4251-A787-BD80F6F76ADA}"/>
              </a:ext>
            </a:extLst>
          </p:cNvPr>
          <p:cNvSpPr>
            <a:spLocks noGrp="1"/>
          </p:cNvSpPr>
          <p:nvPr>
            <p:ph type="body" sz="quarter" idx="20"/>
          </p:nvPr>
        </p:nvSpPr>
        <p:spPr>
          <a:xfrm>
            <a:off x="8535988" y="3970338"/>
            <a:ext cx="2322512" cy="1590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3844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DB1C0C8D-E1C3-4F0F-912B-AF63C61A964C}"/>
              </a:ext>
            </a:extLst>
          </p:cNvPr>
          <p:cNvSpPr txBox="1"/>
          <p:nvPr userDrawn="1"/>
        </p:nvSpPr>
        <p:spPr>
          <a:xfrm>
            <a:off x="8039100" y="6488668"/>
            <a:ext cx="41529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827205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
        <p:nvSpPr>
          <p:cNvPr id="6" name="TextBox 5">
            <a:extLst>
              <a:ext uri="{FF2B5EF4-FFF2-40B4-BE49-F238E27FC236}">
                <a16:creationId xmlns:a16="http://schemas.microsoft.com/office/drawing/2014/main" id="{1EFE460D-CC14-4ADD-9A65-672CF7AA76B8}"/>
              </a:ext>
            </a:extLst>
          </p:cNvPr>
          <p:cNvSpPr txBox="1"/>
          <p:nvPr userDrawn="1"/>
        </p:nvSpPr>
        <p:spPr>
          <a:xfrm>
            <a:off x="7990609" y="6417025"/>
            <a:ext cx="41044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421446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42FD54-B806-47D7-AC83-D28D4CC067AC}"/>
              </a:ext>
            </a:extLst>
          </p:cNvPr>
          <p:cNvSpPr txBox="1"/>
          <p:nvPr userDrawn="1"/>
        </p:nvSpPr>
        <p:spPr>
          <a:xfrm>
            <a:off x="8066808" y="6368534"/>
            <a:ext cx="43330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29494044-23E3-4A75-8423-135C6C7B88C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15526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9DFB1-755F-47A8-B8CA-0B342BC957DB}"/>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C42FD54-B806-47D7-AC83-D28D4CC067AC}"/>
              </a:ext>
            </a:extLst>
          </p:cNvPr>
          <p:cNvSpPr txBox="1"/>
          <p:nvPr userDrawn="1"/>
        </p:nvSpPr>
        <p:spPr>
          <a:xfrm>
            <a:off x="8066808" y="6368534"/>
            <a:ext cx="43330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4" name="Content Placeholder 3">
            <a:extLst>
              <a:ext uri="{FF2B5EF4-FFF2-40B4-BE49-F238E27FC236}">
                <a16:creationId xmlns:a16="http://schemas.microsoft.com/office/drawing/2014/main" id="{3CBACAFA-C7C0-4D26-9581-229D77FED2DE}"/>
              </a:ext>
            </a:extLst>
          </p:cNvPr>
          <p:cNvSpPr>
            <a:spLocks noGrp="1"/>
          </p:cNvSpPr>
          <p:nvPr>
            <p:ph sz="quarter" idx="10"/>
          </p:nvPr>
        </p:nvSpPr>
        <p:spPr>
          <a:xfrm>
            <a:off x="678082" y="1844292"/>
            <a:ext cx="1892300" cy="430887"/>
          </a:xfrm>
        </p:spPr>
        <p:txBody>
          <a:bodyPr/>
          <a:lstStyle/>
          <a:p>
            <a:pPr lvl="0"/>
            <a:endParaRPr lang="en-US"/>
          </a:p>
        </p:txBody>
      </p:sp>
      <p:sp>
        <p:nvSpPr>
          <p:cNvPr id="6" name="Content Placeholder 5">
            <a:extLst>
              <a:ext uri="{FF2B5EF4-FFF2-40B4-BE49-F238E27FC236}">
                <a16:creationId xmlns:a16="http://schemas.microsoft.com/office/drawing/2014/main" id="{C2F82115-F072-4F49-B4AF-48F9E4E374FF}"/>
              </a:ext>
            </a:extLst>
          </p:cNvPr>
          <p:cNvSpPr>
            <a:spLocks noGrp="1"/>
          </p:cNvSpPr>
          <p:nvPr>
            <p:ph sz="quarter" idx="11"/>
          </p:nvPr>
        </p:nvSpPr>
        <p:spPr>
          <a:xfrm>
            <a:off x="3342345" y="1844967"/>
            <a:ext cx="2427287" cy="430212"/>
          </a:xfrm>
        </p:spPr>
        <p:txBody>
          <a:bodyPr/>
          <a:lstStyle/>
          <a:p>
            <a:pPr lvl="0"/>
            <a:r>
              <a:rPr lang="en-US"/>
              <a:t>Click to</a:t>
            </a:r>
          </a:p>
        </p:txBody>
      </p:sp>
      <p:sp>
        <p:nvSpPr>
          <p:cNvPr id="8" name="Content Placeholder 7">
            <a:extLst>
              <a:ext uri="{FF2B5EF4-FFF2-40B4-BE49-F238E27FC236}">
                <a16:creationId xmlns:a16="http://schemas.microsoft.com/office/drawing/2014/main" id="{43403196-04B7-4129-A0A4-C185E837D44D}"/>
              </a:ext>
            </a:extLst>
          </p:cNvPr>
          <p:cNvSpPr>
            <a:spLocks noGrp="1"/>
          </p:cNvSpPr>
          <p:nvPr>
            <p:ph sz="quarter" idx="12"/>
          </p:nvPr>
        </p:nvSpPr>
        <p:spPr>
          <a:xfrm>
            <a:off x="6422370" y="1844291"/>
            <a:ext cx="2190750" cy="430887"/>
          </a:xfrm>
        </p:spPr>
        <p:txBody>
          <a:bodyPr/>
          <a:lstStyle/>
          <a:p>
            <a:pPr lvl="0"/>
            <a:endParaRPr lang="en-US"/>
          </a:p>
        </p:txBody>
      </p:sp>
      <p:sp>
        <p:nvSpPr>
          <p:cNvPr id="10" name="Content Placeholder 9">
            <a:extLst>
              <a:ext uri="{FF2B5EF4-FFF2-40B4-BE49-F238E27FC236}">
                <a16:creationId xmlns:a16="http://schemas.microsoft.com/office/drawing/2014/main" id="{23049471-DF95-4E0B-8597-DBCA927A37B3}"/>
              </a:ext>
            </a:extLst>
          </p:cNvPr>
          <p:cNvSpPr>
            <a:spLocks noGrp="1"/>
          </p:cNvSpPr>
          <p:nvPr>
            <p:ph sz="quarter" idx="13"/>
          </p:nvPr>
        </p:nvSpPr>
        <p:spPr>
          <a:xfrm>
            <a:off x="9301163" y="1844675"/>
            <a:ext cx="2190750" cy="430213"/>
          </a:xfrm>
        </p:spPr>
        <p:txBody>
          <a:bodyPr/>
          <a:lstStyle/>
          <a:p>
            <a:pPr lvl="0"/>
            <a:r>
              <a:rPr lang="en-US"/>
              <a:t>Click</a:t>
            </a:r>
          </a:p>
        </p:txBody>
      </p:sp>
      <p:sp>
        <p:nvSpPr>
          <p:cNvPr id="12" name="Content Placeholder 11">
            <a:extLst>
              <a:ext uri="{FF2B5EF4-FFF2-40B4-BE49-F238E27FC236}">
                <a16:creationId xmlns:a16="http://schemas.microsoft.com/office/drawing/2014/main" id="{6D953111-C67A-4E53-8A04-3DEA6096F73A}"/>
              </a:ext>
            </a:extLst>
          </p:cNvPr>
          <p:cNvSpPr>
            <a:spLocks noGrp="1"/>
          </p:cNvSpPr>
          <p:nvPr>
            <p:ph sz="quarter" idx="14"/>
          </p:nvPr>
        </p:nvSpPr>
        <p:spPr>
          <a:xfrm>
            <a:off x="677863" y="4098925"/>
            <a:ext cx="2459037" cy="430887"/>
          </a:xfrm>
        </p:spPr>
        <p:txBody>
          <a:bodyPr/>
          <a:lstStyle/>
          <a:p>
            <a:pPr lvl="0"/>
            <a:r>
              <a:rPr lang="en-US"/>
              <a:t>Click</a:t>
            </a:r>
          </a:p>
        </p:txBody>
      </p:sp>
      <p:sp>
        <p:nvSpPr>
          <p:cNvPr id="14" name="Content Placeholder 13">
            <a:extLst>
              <a:ext uri="{FF2B5EF4-FFF2-40B4-BE49-F238E27FC236}">
                <a16:creationId xmlns:a16="http://schemas.microsoft.com/office/drawing/2014/main" id="{25FBF476-3C99-4C1A-81F3-16CC5C885929}"/>
              </a:ext>
            </a:extLst>
          </p:cNvPr>
          <p:cNvSpPr>
            <a:spLocks noGrp="1"/>
          </p:cNvSpPr>
          <p:nvPr>
            <p:ph sz="quarter" idx="15"/>
          </p:nvPr>
        </p:nvSpPr>
        <p:spPr>
          <a:xfrm>
            <a:off x="3862388" y="3973513"/>
            <a:ext cx="2560637" cy="861774"/>
          </a:xfrm>
        </p:spPr>
        <p:txBody>
          <a:bodyPr/>
          <a:lstStyle/>
          <a:p>
            <a:pPr lvl="0"/>
            <a:r>
              <a:rPr lang="en-US"/>
              <a:t>Click to edit Master</a:t>
            </a:r>
          </a:p>
        </p:txBody>
      </p:sp>
      <p:sp>
        <p:nvSpPr>
          <p:cNvPr id="16" name="Content Placeholder 15">
            <a:extLst>
              <a:ext uri="{FF2B5EF4-FFF2-40B4-BE49-F238E27FC236}">
                <a16:creationId xmlns:a16="http://schemas.microsoft.com/office/drawing/2014/main" id="{8962AA22-C78B-407D-B334-445666A01EB5}"/>
              </a:ext>
            </a:extLst>
          </p:cNvPr>
          <p:cNvSpPr>
            <a:spLocks noGrp="1"/>
          </p:cNvSpPr>
          <p:nvPr>
            <p:ph sz="quarter" idx="16"/>
          </p:nvPr>
        </p:nvSpPr>
        <p:spPr>
          <a:xfrm>
            <a:off x="6969125" y="3973513"/>
            <a:ext cx="2332038" cy="430887"/>
          </a:xfrm>
        </p:spPr>
        <p:txBody>
          <a:bodyPr/>
          <a:lstStyle/>
          <a:p>
            <a:pPr lvl="0"/>
            <a:r>
              <a:rPr lang="en-US"/>
              <a:t>Click</a:t>
            </a:r>
          </a:p>
        </p:txBody>
      </p:sp>
      <p:sp>
        <p:nvSpPr>
          <p:cNvPr id="18" name="Content Placeholder 17">
            <a:extLst>
              <a:ext uri="{FF2B5EF4-FFF2-40B4-BE49-F238E27FC236}">
                <a16:creationId xmlns:a16="http://schemas.microsoft.com/office/drawing/2014/main" id="{10274898-C32D-4A6B-969D-2F768C0B84CC}"/>
              </a:ext>
            </a:extLst>
          </p:cNvPr>
          <p:cNvSpPr>
            <a:spLocks noGrp="1"/>
          </p:cNvSpPr>
          <p:nvPr>
            <p:ph sz="quarter" idx="17"/>
          </p:nvPr>
        </p:nvSpPr>
        <p:spPr>
          <a:xfrm>
            <a:off x="9758363" y="3973513"/>
            <a:ext cx="2190750" cy="430887"/>
          </a:xfrm>
        </p:spPr>
        <p:txBody>
          <a:bodyPr/>
          <a:lstStyle/>
          <a:p>
            <a:pPr lvl="0"/>
            <a:r>
              <a:rPr lang="en-US"/>
              <a:t>Click to edit</a:t>
            </a:r>
          </a:p>
        </p:txBody>
      </p:sp>
    </p:spTree>
    <p:extLst>
      <p:ext uri="{BB962C8B-B14F-4D97-AF65-F5344CB8AC3E}">
        <p14:creationId xmlns:p14="http://schemas.microsoft.com/office/powerpoint/2010/main" val="18289985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AD5A2861-EA6E-473E-9E1C-F7D30A9F7900}"/>
              </a:ext>
            </a:extLst>
          </p:cNvPr>
          <p:cNvSpPr>
            <a:spLocks noGrp="1"/>
          </p:cNvSpPr>
          <p:nvPr>
            <p:ph type="body" sz="quarter" idx="16"/>
          </p:nvPr>
        </p:nvSpPr>
        <p:spPr>
          <a:xfrm>
            <a:off x="809790" y="4247606"/>
            <a:ext cx="2468880" cy="307777"/>
          </a:xfrm>
        </p:spPr>
        <p:txBody>
          <a:bodyPr/>
          <a:lstStyle>
            <a:lvl1pPr marL="0" indent="0" algn="ctr">
              <a:spcBef>
                <a:spcPts val="2400"/>
              </a:spcBef>
              <a:spcAft>
                <a:spcPts val="600"/>
              </a:spcAft>
              <a:buNone/>
              <a:defRPr sz="2000" b="0">
                <a:solidFill>
                  <a:schemeClr val="accent2"/>
                </a:solidFill>
                <a:latin typeface="+mn-lt"/>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14678"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219566"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8924453"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lvl1pPr algn="ctr">
              <a:defRPr/>
            </a:lvl1pPr>
          </a:lstStyle>
          <a:p>
            <a:r>
              <a:rPr lang="en-US"/>
              <a:t>Click to edit Master title style</a:t>
            </a:r>
          </a:p>
        </p:txBody>
      </p:sp>
      <p:sp>
        <p:nvSpPr>
          <p:cNvPr id="8" name="Text Placeholder 6">
            <a:extLst>
              <a:ext uri="{FF2B5EF4-FFF2-40B4-BE49-F238E27FC236}">
                <a16:creationId xmlns:a16="http://schemas.microsoft.com/office/drawing/2014/main" id="{C15329BE-B9CF-4CF3-AEB8-DB4AB492437B}"/>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9" name="TextBox 8">
            <a:extLst>
              <a:ext uri="{FF2B5EF4-FFF2-40B4-BE49-F238E27FC236}">
                <a16:creationId xmlns:a16="http://schemas.microsoft.com/office/drawing/2014/main" id="{8EDC5CFD-2569-493F-94AF-B3E7BAF906C5}"/>
              </a:ext>
            </a:extLst>
          </p:cNvPr>
          <p:cNvSpPr txBox="1"/>
          <p:nvPr userDrawn="1"/>
        </p:nvSpPr>
        <p:spPr>
          <a:xfrm>
            <a:off x="8018318" y="6403170"/>
            <a:ext cx="4097482"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8320222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1265414" y="1523165"/>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4420848" y="2543969"/>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ACD3BD21-19FC-4416-9C56-3AC78792C38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745861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8384544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1265414" y="1523165"/>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4420848" y="2543969"/>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71000805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521563D0-9F7A-4A68-8042-0CE736F3C85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A677DFD-20B3-4331-A1D4-2092BB932F35}"/>
              </a:ext>
            </a:extLst>
          </p:cNvPr>
          <p:cNvSpPr>
            <a:spLocks noGrp="1"/>
          </p:cNvSpPr>
          <p:nvPr>
            <p:ph sz="quarter" idx="10"/>
          </p:nvPr>
        </p:nvSpPr>
        <p:spPr>
          <a:xfrm>
            <a:off x="1371600" y="2303463"/>
            <a:ext cx="1947863" cy="1125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AAFECCE4-9F21-40CE-9EDA-654F213BB2EA}"/>
              </a:ext>
            </a:extLst>
          </p:cNvPr>
          <p:cNvSpPr>
            <a:spLocks noGrp="1"/>
          </p:cNvSpPr>
          <p:nvPr>
            <p:ph sz="quarter" idx="11"/>
          </p:nvPr>
        </p:nvSpPr>
        <p:spPr>
          <a:xfrm>
            <a:off x="4198938" y="2166938"/>
            <a:ext cx="1947862" cy="96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236679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09889684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03B970A-F742-4A2B-B869-5B66C55A6C17}"/>
              </a:ext>
            </a:extLst>
          </p:cNvPr>
          <p:cNvSpPr>
            <a:spLocks noGrp="1"/>
          </p:cNvSpPr>
          <p:nvPr>
            <p:ph type="title"/>
          </p:nvPr>
        </p:nvSpPr>
        <p:spPr>
          <a:xfrm>
            <a:off x="655815" y="-2774873"/>
            <a:ext cx="11018520" cy="553998"/>
          </a:xfrm>
        </p:spPr>
        <p:txBody>
          <a:bodyPr/>
          <a:lstStyle/>
          <a:p>
            <a:r>
              <a:rPr lang="en-US"/>
              <a:t>Click to edit Master title style</a:t>
            </a:r>
          </a:p>
        </p:txBody>
      </p:sp>
      <p:sp>
        <p:nvSpPr>
          <p:cNvPr id="7" name="TextBox 6">
            <a:extLst>
              <a:ext uri="{FF2B5EF4-FFF2-40B4-BE49-F238E27FC236}">
                <a16:creationId xmlns:a16="http://schemas.microsoft.com/office/drawing/2014/main" id="{C85ADE88-945F-423C-88D5-C991D32F4645}"/>
              </a:ext>
            </a:extLst>
          </p:cNvPr>
          <p:cNvSpPr txBox="1"/>
          <p:nvPr userDrawn="1"/>
        </p:nvSpPr>
        <p:spPr>
          <a:xfrm>
            <a:off x="8122227" y="6433621"/>
            <a:ext cx="40697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39598768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B44014EA-3AD6-4F2C-92DC-E62255BE8C3F}"/>
              </a:ext>
            </a:extLst>
          </p:cNvPr>
          <p:cNvSpPr>
            <a:spLocks noGrp="1"/>
          </p:cNvSpPr>
          <p:nvPr>
            <p:ph sz="quarter" idx="11"/>
          </p:nvPr>
        </p:nvSpPr>
        <p:spPr>
          <a:xfrm>
            <a:off x="6415088" y="4705350"/>
            <a:ext cx="4749800" cy="1046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77842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65671-2BAB-496E-A124-8C3A9EB204E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1C884DE-0FC3-4FDC-9039-A81BDEAC5A03}"/>
              </a:ext>
            </a:extLst>
          </p:cNvPr>
          <p:cNvSpPr>
            <a:spLocks noGrp="1"/>
          </p:cNvSpPr>
          <p:nvPr>
            <p:ph sz="quarter" idx="10"/>
          </p:nvPr>
        </p:nvSpPr>
        <p:spPr>
          <a:xfrm>
            <a:off x="426424" y="1674525"/>
            <a:ext cx="1828800" cy="914400"/>
          </a:xfrm>
        </p:spPr>
        <p:txBody>
          <a:bodyPr/>
          <a:lstStyle/>
          <a:p>
            <a:pPr lvl="0"/>
            <a:endParaRPr lang="en-US"/>
          </a:p>
        </p:txBody>
      </p:sp>
      <p:sp>
        <p:nvSpPr>
          <p:cNvPr id="6" name="Content Placeholder 5">
            <a:extLst>
              <a:ext uri="{FF2B5EF4-FFF2-40B4-BE49-F238E27FC236}">
                <a16:creationId xmlns:a16="http://schemas.microsoft.com/office/drawing/2014/main" id="{72416673-8A15-4CB5-A7BF-12114C3588E8}"/>
              </a:ext>
            </a:extLst>
          </p:cNvPr>
          <p:cNvSpPr>
            <a:spLocks noGrp="1"/>
          </p:cNvSpPr>
          <p:nvPr>
            <p:ph sz="quarter" idx="11"/>
          </p:nvPr>
        </p:nvSpPr>
        <p:spPr>
          <a:xfrm>
            <a:off x="426424" y="3354676"/>
            <a:ext cx="1828800" cy="914400"/>
          </a:xfrm>
        </p:spPr>
        <p:txBody>
          <a:bodyPr/>
          <a:lstStyle/>
          <a:p>
            <a:pPr lvl="0"/>
            <a:endParaRPr lang="en-US"/>
          </a:p>
        </p:txBody>
      </p:sp>
    </p:spTree>
    <p:extLst>
      <p:ext uri="{BB962C8B-B14F-4D97-AF65-F5344CB8AC3E}">
        <p14:creationId xmlns:p14="http://schemas.microsoft.com/office/powerpoint/2010/main" val="235103811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19093-FA5F-4E5F-B29D-DD6B995B0CE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244CFD9-1F0F-425A-93D6-7B6DA3FB7C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3C345EA-7765-4791-BD65-A2406CF8F2D1}"/>
              </a:ext>
            </a:extLst>
          </p:cNvPr>
          <p:cNvSpPr>
            <a:spLocks noGrp="1"/>
          </p:cNvSpPr>
          <p:nvPr>
            <p:ph type="dt" sz="half" idx="10"/>
          </p:nvPr>
        </p:nvSpPr>
        <p:spPr/>
        <p:txBody>
          <a:bodyPr/>
          <a:lstStyle/>
          <a:p>
            <a:fld id="{19C0A5A4-8D0A-4F80-B546-6BF391CFF993}" type="datetimeFigureOut">
              <a:rPr lang="en-GB" smtClean="0"/>
              <a:t>25/04/2023</a:t>
            </a:fld>
            <a:endParaRPr lang="en-GB"/>
          </a:p>
        </p:txBody>
      </p:sp>
      <p:sp>
        <p:nvSpPr>
          <p:cNvPr id="5" name="Footer Placeholder 4">
            <a:extLst>
              <a:ext uri="{FF2B5EF4-FFF2-40B4-BE49-F238E27FC236}">
                <a16:creationId xmlns:a16="http://schemas.microsoft.com/office/drawing/2014/main" id="{E09D3154-503A-431A-A82D-0443795128F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32B963-82B4-440E-9596-4DC1B2BC9D09}"/>
              </a:ext>
            </a:extLst>
          </p:cNvPr>
          <p:cNvSpPr>
            <a:spLocks noGrp="1"/>
          </p:cNvSpPr>
          <p:nvPr>
            <p:ph type="sldNum" sz="quarter" idx="12"/>
          </p:nvPr>
        </p:nvSpPr>
        <p:spPr/>
        <p:txBody>
          <a:bodyPr/>
          <a:lstStyle/>
          <a:p>
            <a:fld id="{B287789A-14CD-4199-917A-B0DD59122585}" type="slidenum">
              <a:rPr lang="en-GB" smtClean="0"/>
              <a:t>‹#›</a:t>
            </a:fld>
            <a:endParaRPr lang="en-GB"/>
          </a:p>
        </p:txBody>
      </p:sp>
    </p:spTree>
    <p:extLst>
      <p:ext uri="{BB962C8B-B14F-4D97-AF65-F5344CB8AC3E}">
        <p14:creationId xmlns:p14="http://schemas.microsoft.com/office/powerpoint/2010/main" val="428070685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4831-3499-A281-3476-DD16230E2F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E76F7B1-F661-37C9-F146-4F1E065FAD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774224325"/>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059808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5742499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829663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080866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Tree>
    <p:extLst>
      <p:ext uri="{BB962C8B-B14F-4D97-AF65-F5344CB8AC3E}">
        <p14:creationId xmlns:p14="http://schemas.microsoft.com/office/powerpoint/2010/main" val="30123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3662206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8698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TextBox 4">
            <a:extLst>
              <a:ext uri="{FF2B5EF4-FFF2-40B4-BE49-F238E27FC236}">
                <a16:creationId xmlns:a16="http://schemas.microsoft.com/office/drawing/2014/main" id="{50438394-0B50-4FE3-9194-BED809423290}"/>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48336385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prstClr val="black">
                    <a:lumMod val="65000"/>
                  </a:prst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187979069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userDrawn="1">
  <p:cSld name="Blank Color Layout 4">
    <p:spTree>
      <p:nvGrpSpPr>
        <p:cNvPr id="1" name=""/>
        <p:cNvGrpSpPr/>
        <p:nvPr/>
      </p:nvGrpSpPr>
      <p:grpSpPr>
        <a:xfrm>
          <a:off x="0" y="0"/>
          <a:ext cx="0" cy="0"/>
          <a:chOff x="0" y="0"/>
          <a:chExt cx="0" cy="0"/>
        </a:xfrm>
      </p:grpSpPr>
      <p:sp>
        <p:nvSpPr>
          <p:cNvPr id="4" name="Title 5"/>
          <p:cNvSpPr>
            <a:spLocks noGrp="1"/>
          </p:cNvSpPr>
          <p:nvPr>
            <p:ph type="title"/>
          </p:nvPr>
        </p:nvSpPr>
        <p:spPr>
          <a:xfrm>
            <a:off x="519248" y="512909"/>
            <a:ext cx="11151917" cy="498599"/>
          </a:xfrm>
        </p:spPr>
        <p:txBody>
          <a:bodyPr>
            <a:noAutofit/>
          </a:bodyPr>
          <a:lstStyle>
            <a:lvl1pPr>
              <a:defRPr sz="4000">
                <a:solidFill>
                  <a:srgbClr val="006600"/>
                </a:solidFill>
              </a:defRPr>
            </a:lvl1pPr>
          </a:lstStyle>
          <a:p>
            <a:r>
              <a:rPr lang="en-US"/>
              <a:t>Click to edit Master title style</a:t>
            </a:r>
          </a:p>
        </p:txBody>
      </p:sp>
      <p:sp>
        <p:nvSpPr>
          <p:cNvPr id="8" name="Slide Number Placeholder 7"/>
          <p:cNvSpPr>
            <a:spLocks noGrp="1"/>
          </p:cNvSpPr>
          <p:nvPr>
            <p:ph type="sldNum" sz="quarter" idx="12"/>
          </p:nvPr>
        </p:nvSpPr>
        <p:spPr>
          <a:xfrm>
            <a:off x="8610600" y="6517719"/>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C81DCF-37AD-4D80-9AF2-7F7291E1B83E}" type="slidenum">
              <a:rPr kumimoji="0" lang="en-US" sz="1800" b="0" i="0" u="none" strike="noStrike" kern="1200" cap="none" spc="0" normalizeH="0" baseline="0" noProof="0" smtClean="0">
                <a:ln>
                  <a:noFill/>
                </a:ln>
                <a:solidFill>
                  <a:prstClr val="white"/>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7531716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44C08E-72F0-43B7-A950-8EEB146712DB}"/>
              </a:ext>
            </a:extLst>
          </p:cNvPr>
          <p:cNvPicPr>
            <a:picLocks noChangeAspect="1"/>
          </p:cNvPicPr>
          <p:nvPr userDrawn="1"/>
        </p:nvPicPr>
        <p:blipFill rotWithShape="1">
          <a:blip r:embed="rId2"/>
          <a:srcRect l="1005" r="1005"/>
          <a:stretch/>
        </p:blipFill>
        <p:spPr>
          <a:xfrm>
            <a:off x="0" y="0"/>
            <a:ext cx="12192000" cy="6858000"/>
          </a:xfrm>
          <a:prstGeom prst="rect">
            <a:avLst/>
          </a:prstGeom>
        </p:spPr>
      </p:pic>
    </p:spTree>
    <p:extLst>
      <p:ext uri="{BB962C8B-B14F-4D97-AF65-F5344CB8AC3E}">
        <p14:creationId xmlns:p14="http://schemas.microsoft.com/office/powerpoint/2010/main" val="33528108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65671-2BAB-496E-A124-8C3A9EB204E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1C884DE-0FC3-4FDC-9039-A81BDEAC5A03}"/>
              </a:ext>
            </a:extLst>
          </p:cNvPr>
          <p:cNvSpPr>
            <a:spLocks noGrp="1"/>
          </p:cNvSpPr>
          <p:nvPr>
            <p:ph sz="quarter" idx="10"/>
          </p:nvPr>
        </p:nvSpPr>
        <p:spPr>
          <a:xfrm>
            <a:off x="426424" y="1674525"/>
            <a:ext cx="1828800" cy="914400"/>
          </a:xfrm>
        </p:spPr>
        <p:txBody>
          <a:bodyPr/>
          <a:lstStyle/>
          <a:p>
            <a:pPr lvl="0"/>
            <a:endParaRPr lang="en-US"/>
          </a:p>
        </p:txBody>
      </p:sp>
      <p:sp>
        <p:nvSpPr>
          <p:cNvPr id="6" name="Content Placeholder 5">
            <a:extLst>
              <a:ext uri="{FF2B5EF4-FFF2-40B4-BE49-F238E27FC236}">
                <a16:creationId xmlns:a16="http://schemas.microsoft.com/office/drawing/2014/main" id="{72416673-8A15-4CB5-A7BF-12114C3588E8}"/>
              </a:ext>
            </a:extLst>
          </p:cNvPr>
          <p:cNvSpPr>
            <a:spLocks noGrp="1"/>
          </p:cNvSpPr>
          <p:nvPr>
            <p:ph sz="quarter" idx="11"/>
          </p:nvPr>
        </p:nvSpPr>
        <p:spPr>
          <a:xfrm>
            <a:off x="426424" y="3354676"/>
            <a:ext cx="1828800" cy="914400"/>
          </a:xfrm>
        </p:spPr>
        <p:txBody>
          <a:bodyPr/>
          <a:lstStyle/>
          <a:p>
            <a:pPr lvl="0"/>
            <a:endParaRPr lang="en-US"/>
          </a:p>
        </p:txBody>
      </p:sp>
    </p:spTree>
    <p:extLst>
      <p:ext uri="{BB962C8B-B14F-4D97-AF65-F5344CB8AC3E}">
        <p14:creationId xmlns:p14="http://schemas.microsoft.com/office/powerpoint/2010/main" val="350404818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6" y="2496065"/>
            <a:ext cx="5512594" cy="1538883"/>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50" indent="-166688">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256796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07108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3025517538"/>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110481799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2171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426892981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826221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345667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472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593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092902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16399607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2340799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Tree>
    <p:extLst>
      <p:ext uri="{BB962C8B-B14F-4D97-AF65-F5344CB8AC3E}">
        <p14:creationId xmlns:p14="http://schemas.microsoft.com/office/powerpoint/2010/main" val="2029912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2464433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2012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TextBox 4">
            <a:extLst>
              <a:ext uri="{FF2B5EF4-FFF2-40B4-BE49-F238E27FC236}">
                <a16:creationId xmlns:a16="http://schemas.microsoft.com/office/drawing/2014/main" id="{50438394-0B50-4FE3-9194-BED809423290}"/>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1596418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prstClr val="black">
                    <a:lumMod val="65000"/>
                  </a:prst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216201920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Blank Color Layout 4">
    <p:spTree>
      <p:nvGrpSpPr>
        <p:cNvPr id="1" name=""/>
        <p:cNvGrpSpPr/>
        <p:nvPr/>
      </p:nvGrpSpPr>
      <p:grpSpPr>
        <a:xfrm>
          <a:off x="0" y="0"/>
          <a:ext cx="0" cy="0"/>
          <a:chOff x="0" y="0"/>
          <a:chExt cx="0" cy="0"/>
        </a:xfrm>
      </p:grpSpPr>
      <p:sp>
        <p:nvSpPr>
          <p:cNvPr id="4" name="Title 5"/>
          <p:cNvSpPr>
            <a:spLocks noGrp="1"/>
          </p:cNvSpPr>
          <p:nvPr>
            <p:ph type="title"/>
          </p:nvPr>
        </p:nvSpPr>
        <p:spPr>
          <a:xfrm>
            <a:off x="519248" y="512909"/>
            <a:ext cx="11151917" cy="498599"/>
          </a:xfrm>
        </p:spPr>
        <p:txBody>
          <a:bodyPr>
            <a:noAutofit/>
          </a:bodyPr>
          <a:lstStyle>
            <a:lvl1pPr>
              <a:defRPr sz="4000">
                <a:solidFill>
                  <a:srgbClr val="006600"/>
                </a:solidFill>
              </a:defRPr>
            </a:lvl1pPr>
          </a:lstStyle>
          <a:p>
            <a:r>
              <a:rPr lang="en-US"/>
              <a:t>Click to edit Master title style</a:t>
            </a:r>
          </a:p>
        </p:txBody>
      </p:sp>
      <p:sp>
        <p:nvSpPr>
          <p:cNvPr id="8" name="Slide Number Placeholder 7"/>
          <p:cNvSpPr>
            <a:spLocks noGrp="1"/>
          </p:cNvSpPr>
          <p:nvPr>
            <p:ph type="sldNum" sz="quarter" idx="12"/>
          </p:nvPr>
        </p:nvSpPr>
        <p:spPr>
          <a:xfrm>
            <a:off x="8610600" y="6517719"/>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C81DCF-37AD-4D80-9AF2-7F7291E1B83E}" type="slidenum">
              <a:rPr kumimoji="0" lang="en-US" sz="1800" b="0" i="0" u="none" strike="noStrike" kern="1200" cap="none" spc="0" normalizeH="0" baseline="0" noProof="0" smtClean="0">
                <a:ln>
                  <a:noFill/>
                </a:ln>
                <a:solidFill>
                  <a:prstClr val="white"/>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9948918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386758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44C08E-72F0-43B7-A950-8EEB146712DB}"/>
              </a:ext>
            </a:extLst>
          </p:cNvPr>
          <p:cNvPicPr>
            <a:picLocks noChangeAspect="1"/>
          </p:cNvPicPr>
          <p:nvPr userDrawn="1"/>
        </p:nvPicPr>
        <p:blipFill rotWithShape="1">
          <a:blip r:embed="rId2"/>
          <a:srcRect l="1005" r="1005"/>
          <a:stretch/>
        </p:blipFill>
        <p:spPr>
          <a:xfrm>
            <a:off x="0" y="0"/>
            <a:ext cx="12192000" cy="6858000"/>
          </a:xfrm>
          <a:prstGeom prst="rect">
            <a:avLst/>
          </a:prstGeom>
        </p:spPr>
      </p:pic>
    </p:spTree>
    <p:extLst>
      <p:ext uri="{BB962C8B-B14F-4D97-AF65-F5344CB8AC3E}">
        <p14:creationId xmlns:p14="http://schemas.microsoft.com/office/powerpoint/2010/main" val="34705954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71188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8716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952269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132672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6214643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856668"/>
            <a:ext cx="9144000" cy="677108"/>
          </a:xfrm>
          <a:noFill/>
        </p:spPr>
        <p:txBody>
          <a:bodyPr lIns="0" tIns="0" rIns="0" bIns="0" anchor="b" anchorCtr="0">
            <a:spAutoFit/>
          </a:bodyPr>
          <a:lstStyle>
            <a:lvl1pPr algn="l">
              <a:defRPr sz="4400" spc="-50" baseline="0">
                <a:solidFill>
                  <a:schemeClr val="accent2">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160182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8714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4200" y="2430542"/>
            <a:ext cx="5034175" cy="1107996"/>
          </a:xfrm>
          <a:prstGeom prst="rect">
            <a:avLst/>
          </a:prstGeom>
        </p:spPr>
        <p:txBody>
          <a:bodyPr wrap="square" anchor="b" anchorCtr="0">
            <a:spAutoFit/>
          </a:bodyPr>
          <a:lstStyle>
            <a:lvl1pPr algn="l">
              <a:defRPr sz="3600">
                <a:solidFill>
                  <a:schemeClr val="accent2">
                    <a:lumMod val="60000"/>
                    <a:lumOff val="40000"/>
                  </a:schemeClr>
                </a:solidFill>
              </a:defRPr>
            </a:lvl1pPr>
          </a:lstStyle>
          <a:p>
            <a:r>
              <a:rPr lang="en-US"/>
              <a:t>Event name or presentation</a:t>
            </a:r>
          </a:p>
        </p:txBody>
      </p:sp>
      <p:sp>
        <p:nvSpPr>
          <p:cNvPr id="4" name="Rectangle 3">
            <a:extLst>
              <a:ext uri="{FF2B5EF4-FFF2-40B4-BE49-F238E27FC236}">
                <a16:creationId xmlns:a16="http://schemas.microsoft.com/office/drawing/2014/main" id="{9A8DF4C6-65B7-4A15-B6EC-CD64100CE9D7}"/>
              </a:ext>
            </a:extLst>
          </p:cNvPr>
          <p:cNvSpPr/>
          <p:nvPr/>
        </p:nvSpPr>
        <p:spPr bwMode="auto">
          <a:xfrm>
            <a:off x="8304656" y="0"/>
            <a:ext cx="1704109" cy="6858000"/>
          </a:xfrm>
          <a:prstGeom prst="rect">
            <a:avLst/>
          </a:prstGeom>
          <a:solidFill>
            <a:schemeClr val="accent2">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5078D974-A814-4694-9777-CFED6691E89F}"/>
              </a:ext>
            </a:extLst>
          </p:cNvPr>
          <p:cNvSpPr/>
          <p:nvPr/>
        </p:nvSpPr>
        <p:spPr>
          <a:xfrm>
            <a:off x="7466275" y="1978683"/>
            <a:ext cx="3380870" cy="2900634"/>
          </a:xfrm>
          <a:prstGeom prst="rect">
            <a:avLst/>
          </a:prstGeom>
          <a:solidFill>
            <a:schemeClr val="bg1"/>
          </a:solidFill>
          <a:ln w="3175">
            <a:solidFill>
              <a:schemeClr val="accent1">
                <a:lumMod val="60000"/>
                <a:lumOff val="40000"/>
                <a:alpha val="69000"/>
              </a:schemeClr>
            </a:solidFill>
            <a:headEnd type="none" w="med" len="med"/>
            <a:tailEnd type="none" w="med" len="med"/>
          </a:ln>
          <a:effectLst>
            <a:outerShdw blurRad="381000" sx="118000" sy="118000" algn="ctr" rotWithShape="0">
              <a:schemeClr val="accent2">
                <a:alpha val="3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lvl="0" algn="ctr" defTabSz="839225" fontAlgn="base">
              <a:lnSpc>
                <a:spcPct val="90000"/>
              </a:lnSpc>
              <a:spcBef>
                <a:spcPct val="0"/>
              </a:spcBef>
              <a:spcAft>
                <a:spcPct val="0"/>
              </a:spcAft>
            </a:pPr>
            <a:endParaRPr lang="en-US" sz="1050">
              <a:solidFill>
                <a:srgbClr val="0078D4"/>
              </a:solidFill>
              <a:latin typeface="Segoe UI Semibold"/>
            </a:endParaRPr>
          </a:p>
        </p:txBody>
      </p:sp>
      <p:sp>
        <p:nvSpPr>
          <p:cNvPr id="5" name="Text Placeholder 3">
            <a:extLst>
              <a:ext uri="{FF2B5EF4-FFF2-40B4-BE49-F238E27FC236}">
                <a16:creationId xmlns:a16="http://schemas.microsoft.com/office/drawing/2014/main" id="{BD208F46-3454-4B1E-BBF8-A9202CCF3695}"/>
              </a:ext>
            </a:extLst>
          </p:cNvPr>
          <p:cNvSpPr>
            <a:spLocks noGrp="1"/>
          </p:cNvSpPr>
          <p:nvPr>
            <p:ph type="body" sz="quarter" idx="11"/>
          </p:nvPr>
        </p:nvSpPr>
        <p:spPr>
          <a:xfrm>
            <a:off x="584200" y="3654623"/>
            <a:ext cx="4377592" cy="861774"/>
          </a:xfrm>
        </p:spPr>
        <p:txBody>
          <a:bodyPr wrap="square">
            <a:spAutoFit/>
          </a:bodyPr>
          <a:lstStyle>
            <a:lvl1pPr marL="0" indent="0">
              <a:buNone/>
              <a:defRPr sz="2800">
                <a:solidFill>
                  <a:schemeClr val="tx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52202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57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
        <p:nvSpPr>
          <p:cNvPr id="9" name="Text Placeholder 6">
            <a:extLst>
              <a:ext uri="{FF2B5EF4-FFF2-40B4-BE49-F238E27FC236}">
                <a16:creationId xmlns:a16="http://schemas.microsoft.com/office/drawing/2014/main" id="{8DDE6F09-8ACB-4139-97DA-6B3121CDB8E8}"/>
              </a:ext>
            </a:extLst>
          </p:cNvPr>
          <p:cNvSpPr>
            <a:spLocks noGrp="1"/>
          </p:cNvSpPr>
          <p:nvPr>
            <p:ph type="body" sz="quarter" idx="13"/>
          </p:nvPr>
        </p:nvSpPr>
        <p:spPr>
          <a:xfrm>
            <a:off x="5919789" y="2655073"/>
            <a:ext cx="5689600" cy="1757404"/>
          </a:xfrm>
        </p:spPr>
        <p:txBody>
          <a:bodyPr anchor="ctr"/>
          <a:lstStyle>
            <a:lvl1pPr>
              <a:lnSpc>
                <a:spcPct val="100000"/>
              </a:lnSpc>
              <a:spcBef>
                <a:spcPts val="1200"/>
              </a:spcBef>
              <a:spcAft>
                <a:spcPts val="600"/>
              </a:spcAft>
              <a:defRPr sz="2000">
                <a:solidFill>
                  <a:schemeClr val="accent2">
                    <a:lumMod val="60000"/>
                    <a:lumOff val="40000"/>
                  </a:schemeClr>
                </a:solidFill>
              </a:defRPr>
            </a:lvl1pPr>
            <a:lvl2pPr>
              <a:spcBef>
                <a:spcPts val="0"/>
              </a:spcBef>
              <a:spcAft>
                <a:spcPts val="600"/>
              </a:spcAft>
              <a:defRPr sz="1600">
                <a:solidFill>
                  <a:schemeClr val="tx1"/>
                </a:solidFill>
              </a:defRPr>
            </a:lvl2pPr>
            <a:lvl3pPr marL="173038" indent="-173038">
              <a:spcBef>
                <a:spcPts val="0"/>
              </a:spcBef>
              <a:spcAft>
                <a:spcPts val="600"/>
              </a:spcAft>
              <a:buFont typeface="Arial" panose="020B0604020202020204" pitchFamily="34" charset="0"/>
              <a:buChar char="•"/>
              <a:defRPr sz="1200">
                <a:solidFill>
                  <a:schemeClr val="tx1"/>
                </a:solidFill>
              </a:defRPr>
            </a:lvl3pPr>
            <a:lvl4pPr>
              <a:spcBef>
                <a:spcPts val="1200"/>
              </a:spcBef>
              <a:defRPr sz="16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73797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45095870"/>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4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146726"/>
            <a:ext cx="4167188" cy="1815882"/>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584200" y="2432304"/>
            <a:ext cx="4166027" cy="553998"/>
          </a:xfrm>
        </p:spPr>
        <p:txBody>
          <a:bodyPr anchor="b"/>
          <a:lstStyle>
            <a:lvl1pPr algn="l">
              <a:defRPr>
                <a:solidFill>
                  <a:schemeClr val="tx1"/>
                </a:solidFill>
              </a:defRPr>
            </a:lvl1pPr>
          </a:lstStyle>
          <a:p>
            <a:r>
              <a:rPr lang="en-US"/>
              <a:t>Click to edit Master</a:t>
            </a:r>
          </a:p>
        </p:txBody>
      </p:sp>
      <p:sp>
        <p:nvSpPr>
          <p:cNvPr id="9" name="Text Placeholder 6">
            <a:extLst>
              <a:ext uri="{FF2B5EF4-FFF2-40B4-BE49-F238E27FC236}">
                <a16:creationId xmlns:a16="http://schemas.microsoft.com/office/drawing/2014/main" id="{8DDE6F09-8ACB-4139-97DA-6B3121CDB8E8}"/>
              </a:ext>
            </a:extLst>
          </p:cNvPr>
          <p:cNvSpPr>
            <a:spLocks noGrp="1"/>
          </p:cNvSpPr>
          <p:nvPr>
            <p:ph type="body" sz="quarter" idx="13"/>
          </p:nvPr>
        </p:nvSpPr>
        <p:spPr>
          <a:xfrm>
            <a:off x="4751388" y="2655073"/>
            <a:ext cx="6858001" cy="1757404"/>
          </a:xfrm>
        </p:spPr>
        <p:txBody>
          <a:bodyPr anchor="ctr"/>
          <a:lstStyle>
            <a:lvl1pPr>
              <a:lnSpc>
                <a:spcPct val="100000"/>
              </a:lnSpc>
              <a:spcBef>
                <a:spcPts val="600"/>
              </a:spcBef>
              <a:spcAft>
                <a:spcPts val="0"/>
              </a:spcAft>
              <a:defRPr sz="1800">
                <a:solidFill>
                  <a:schemeClr val="accent2">
                    <a:lumMod val="60000"/>
                    <a:lumOff val="40000"/>
                  </a:schemeClr>
                </a:solidFill>
              </a:defRPr>
            </a:lvl1pPr>
            <a:lvl2pPr>
              <a:spcBef>
                <a:spcPts val="600"/>
              </a:spcBef>
              <a:spcAft>
                <a:spcPts val="0"/>
              </a:spcAft>
              <a:defRPr sz="1400">
                <a:solidFill>
                  <a:schemeClr val="tx1"/>
                </a:solidFill>
              </a:defRPr>
            </a:lvl2pPr>
            <a:lvl3pPr marL="173038" indent="-173038">
              <a:spcBef>
                <a:spcPts val="400"/>
              </a:spcBef>
              <a:spcAft>
                <a:spcPts val="300"/>
              </a:spcAft>
              <a:buFont typeface="Arial" panose="020B0604020202020204" pitchFamily="34" charset="0"/>
              <a:buChar char="•"/>
              <a:defRPr sz="1200">
                <a:solidFill>
                  <a:schemeClr val="tx1"/>
                </a:solidFill>
              </a:defRPr>
            </a:lvl3pPr>
            <a:lvl4pPr>
              <a:spcBef>
                <a:spcPts val="600"/>
              </a:spcBef>
              <a:defRPr sz="1200">
                <a:solidFill>
                  <a:schemeClr val="accent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28992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 Placeholder 6">
            <a:extLst>
              <a:ext uri="{FF2B5EF4-FFF2-40B4-BE49-F238E27FC236}">
                <a16:creationId xmlns:a16="http://schemas.microsoft.com/office/drawing/2014/main" id="{F0A611E8-C659-47FB-BDFD-0961C0B8A0E4}"/>
              </a:ext>
            </a:extLst>
          </p:cNvPr>
          <p:cNvSpPr>
            <a:spLocks noGrp="1"/>
          </p:cNvSpPr>
          <p:nvPr>
            <p:ph type="body" sz="quarter" idx="12"/>
          </p:nvPr>
        </p:nvSpPr>
        <p:spPr>
          <a:xfrm>
            <a:off x="4941888" y="2548710"/>
            <a:ext cx="6667497" cy="1757404"/>
          </a:xfrm>
        </p:spPr>
        <p:txBody>
          <a:bodyPr anchor="ctr"/>
          <a:lstStyle>
            <a:lvl1pPr>
              <a:spcBef>
                <a:spcPts val="1200"/>
              </a:spcBef>
              <a:defRPr sz="2000">
                <a:solidFill>
                  <a:schemeClr val="accent2">
                    <a:lumMod val="60000"/>
                    <a:lumOff val="40000"/>
                  </a:schemeClr>
                </a:solidFill>
              </a:defRPr>
            </a:lvl1pPr>
            <a:lvl2pPr>
              <a:spcBef>
                <a:spcPts val="0"/>
              </a:spcBef>
              <a:spcAft>
                <a:spcPts val="6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B8A973F1-C54B-4D68-8CD3-42603664BB73}"/>
              </a:ext>
            </a:extLst>
          </p:cNvPr>
          <p:cNvSpPr>
            <a:spLocks noGrp="1"/>
          </p:cNvSpPr>
          <p:nvPr>
            <p:ph type="title"/>
          </p:nvPr>
        </p:nvSpPr>
        <p:spPr>
          <a:xfrm>
            <a:off x="584200" y="2432304"/>
            <a:ext cx="3701553" cy="553998"/>
          </a:xfrm>
        </p:spPr>
        <p:txBody>
          <a:bodyPr anchor="b"/>
          <a:lstStyle>
            <a:lvl1pPr algn="l">
              <a:defRPr>
                <a:solidFill>
                  <a:schemeClr val="tx1"/>
                </a:solidFill>
              </a:defRPr>
            </a:lvl1pPr>
          </a:lstStyle>
          <a:p>
            <a:r>
              <a:rPr lang="en-US"/>
              <a:t>Click to edit Master</a:t>
            </a:r>
          </a:p>
        </p:txBody>
      </p:sp>
    </p:spTree>
    <p:extLst>
      <p:ext uri="{BB962C8B-B14F-4D97-AF65-F5344CB8AC3E}">
        <p14:creationId xmlns:p14="http://schemas.microsoft.com/office/powerpoint/2010/main" val="1207377299"/>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 Placeholder 6">
            <a:extLst>
              <a:ext uri="{FF2B5EF4-FFF2-40B4-BE49-F238E27FC236}">
                <a16:creationId xmlns:a16="http://schemas.microsoft.com/office/drawing/2014/main" id="{F0A611E8-C659-47FB-BDFD-0961C0B8A0E4}"/>
              </a:ext>
            </a:extLst>
          </p:cNvPr>
          <p:cNvSpPr>
            <a:spLocks noGrp="1"/>
          </p:cNvSpPr>
          <p:nvPr>
            <p:ph type="body" sz="quarter" idx="12"/>
          </p:nvPr>
        </p:nvSpPr>
        <p:spPr>
          <a:xfrm>
            <a:off x="4941888" y="2548710"/>
            <a:ext cx="6667497" cy="1757404"/>
          </a:xfrm>
        </p:spPr>
        <p:txBody>
          <a:bodyPr anchor="ctr"/>
          <a:lstStyle>
            <a:lvl1pPr>
              <a:spcBef>
                <a:spcPts val="1200"/>
              </a:spcBef>
              <a:defRPr sz="1800">
                <a:solidFill>
                  <a:schemeClr val="accent1"/>
                </a:solidFill>
              </a:defRPr>
            </a:lvl1pPr>
            <a:lvl2pPr>
              <a:spcBef>
                <a:spcPts val="0"/>
              </a:spcBef>
              <a:spcAft>
                <a:spcPts val="600"/>
              </a:spcAft>
              <a:defRPr sz="16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1200"/>
              </a:spcBef>
              <a:defRPr sz="16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3D78DC9E-BE7C-471A-9626-04DCDD711C87}"/>
              </a:ext>
            </a:extLst>
          </p:cNvPr>
          <p:cNvSpPr>
            <a:spLocks noGrp="1"/>
          </p:cNvSpPr>
          <p:nvPr>
            <p:ph type="body" sz="quarter" idx="13"/>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475A104C-724E-48B8-B8A3-63C2E27CB878}"/>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99893633"/>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3D78DC9E-BE7C-471A-9626-04DCDD711C87}"/>
              </a:ext>
            </a:extLst>
          </p:cNvPr>
          <p:cNvSpPr>
            <a:spLocks noGrp="1"/>
          </p:cNvSpPr>
          <p:nvPr>
            <p:ph type="body" sz="quarter" idx="13"/>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475A104C-724E-48B8-B8A3-63C2E27CB878}"/>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73415268"/>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815882"/>
          </a:xfrm>
        </p:spPr>
        <p:txBody>
          <a:bodyPr wrap="square">
            <a:noAutofit/>
          </a:bodyPr>
          <a:lstStyle>
            <a:lvl1pPr marL="0" indent="0">
              <a:spcBef>
                <a:spcPts val="1200"/>
              </a:spcBef>
              <a:buNone/>
              <a:defRPr sz="2400">
                <a:solidFill>
                  <a:schemeClr val="accent2">
                    <a:lumMod val="60000"/>
                    <a:lumOff val="40000"/>
                  </a:schemeClr>
                </a:solidFill>
              </a:defRPr>
            </a:lvl1pPr>
            <a:lvl2pPr marL="0" indent="0">
              <a:spcBef>
                <a:spcPts val="600"/>
              </a:spcBef>
              <a:buNone/>
              <a:defRPr sz="1800"/>
            </a:lvl2pPr>
            <a:lvl3pPr marL="0" indent="0">
              <a:buNone/>
              <a:defRPr sz="1400"/>
            </a:lvl3pPr>
            <a:lvl4pPr marL="0" indent="0">
              <a:spcBef>
                <a:spcPts val="1200"/>
              </a:spcBef>
              <a:buNone/>
              <a:defRPr sz="1800">
                <a:solidFill>
                  <a:schemeClr val="accent1"/>
                </a:solidFill>
              </a:defRPr>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7550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23820E-EEFD-4C68-BDB2-7B6000A34A4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71401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B16970EE-EC97-43A9-B0EA-FC816CEDAE68}"/>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6122582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5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2057400"/>
            <a:ext cx="4257114"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BE5C722A-D75E-4A97-8F91-DC7D4840068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0426713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4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2" y="2057400"/>
            <a:ext cx="4745737" cy="2117503"/>
          </a:xfrm>
        </p:spPr>
        <p:txBody>
          <a:bodyPr>
            <a:noAutofit/>
          </a:bodyPr>
          <a:lstStyle>
            <a:lvl1pPr>
              <a:spcBef>
                <a:spcPts val="600"/>
              </a:spcBef>
              <a:spcAft>
                <a:spcPts val="600"/>
              </a:spcAft>
              <a:defRPr sz="2400" b="1">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20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BE5C722A-D75E-4A97-8F91-DC7D4840068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8" name="Text Placeholder 6">
            <a:extLst>
              <a:ext uri="{FF2B5EF4-FFF2-40B4-BE49-F238E27FC236}">
                <a16:creationId xmlns:a16="http://schemas.microsoft.com/office/drawing/2014/main" id="{BD260465-C46A-461D-9310-CBFA17C10646}"/>
              </a:ext>
            </a:extLst>
          </p:cNvPr>
          <p:cNvSpPr>
            <a:spLocks noGrp="1"/>
          </p:cNvSpPr>
          <p:nvPr>
            <p:ph type="body" sz="quarter" idx="13"/>
          </p:nvPr>
        </p:nvSpPr>
        <p:spPr>
          <a:xfrm>
            <a:off x="5919787" y="2057400"/>
            <a:ext cx="4881563" cy="2117503"/>
          </a:xfrm>
        </p:spPr>
        <p:txBody>
          <a:bodyPr>
            <a:noAutofit/>
          </a:bodyPr>
          <a:lstStyle>
            <a:lvl1pPr>
              <a:spcBef>
                <a:spcPts val="600"/>
              </a:spcBef>
              <a:spcAft>
                <a:spcPts val="600"/>
              </a:spcAft>
              <a:defRPr sz="2400" b="1">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20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6651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9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24200"/>
            <a:ext cx="11310050"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922709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7816308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0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24200"/>
            <a:ext cx="5331525"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D6DD8F29-F6D9-4D16-A586-D42AEF4AEFBA}"/>
              </a:ext>
            </a:extLst>
          </p:cNvPr>
          <p:cNvSpPr>
            <a:spLocks noGrp="1"/>
          </p:cNvSpPr>
          <p:nvPr>
            <p:ph type="body" sz="quarter" idx="13"/>
          </p:nvPr>
        </p:nvSpPr>
        <p:spPr>
          <a:xfrm>
            <a:off x="6272212" y="3124200"/>
            <a:ext cx="5331525"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43013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8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2057400"/>
            <a:ext cx="4257114"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776620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8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14351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18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4380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7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20574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12C660DE-2BE8-43B7-84AF-CA24A8D8552F}"/>
              </a:ext>
            </a:extLst>
          </p:cNvPr>
          <p:cNvSpPr>
            <a:spLocks noGrp="1"/>
          </p:cNvSpPr>
          <p:nvPr>
            <p:ph type="body" sz="quarter" idx="13"/>
          </p:nvPr>
        </p:nvSpPr>
        <p:spPr>
          <a:xfrm>
            <a:off x="5919788" y="20574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11428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6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1435100"/>
            <a:ext cx="4745737"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a:xfrm>
            <a:off x="588263" y="457200"/>
            <a:ext cx="4745737" cy="553998"/>
          </a:xfrm>
        </p:spPr>
        <p:txBody>
          <a:bodyPr/>
          <a:lstStyle>
            <a:lvl1pPr algn="l">
              <a:defRPr/>
            </a:lvl1pPr>
          </a:lstStyle>
          <a:p>
            <a:r>
              <a:rPr lang="en-US"/>
              <a:t>Click to edit Master title style</a:t>
            </a:r>
          </a:p>
        </p:txBody>
      </p:sp>
      <p:sp>
        <p:nvSpPr>
          <p:cNvPr id="4" name="Picture Placeholder 3">
            <a:extLst>
              <a:ext uri="{FF2B5EF4-FFF2-40B4-BE49-F238E27FC236}">
                <a16:creationId xmlns:a16="http://schemas.microsoft.com/office/drawing/2014/main" id="{BF5A637D-BDCB-438F-98B5-D61305A8FFDC}"/>
              </a:ext>
            </a:extLst>
          </p:cNvPr>
          <p:cNvSpPr>
            <a:spLocks noGrp="1"/>
          </p:cNvSpPr>
          <p:nvPr>
            <p:ph type="pic" sz="quarter" idx="13"/>
          </p:nvPr>
        </p:nvSpPr>
        <p:spPr>
          <a:xfrm>
            <a:off x="5919788" y="-50800"/>
            <a:ext cx="6272212" cy="6908800"/>
          </a:xfrm>
        </p:spPr>
        <p:txBody>
          <a:bodyPr/>
          <a:lstStyle/>
          <a:p>
            <a:endParaRPr lang="en-US"/>
          </a:p>
        </p:txBody>
      </p:sp>
    </p:spTree>
    <p:extLst>
      <p:ext uri="{BB962C8B-B14F-4D97-AF65-F5344CB8AC3E}">
        <p14:creationId xmlns:p14="http://schemas.microsoft.com/office/powerpoint/2010/main" val="15994027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0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2864088"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5143976"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3" name="Text Placeholder 6">
            <a:extLst>
              <a:ext uri="{FF2B5EF4-FFF2-40B4-BE49-F238E27FC236}">
                <a16:creationId xmlns:a16="http://schemas.microsoft.com/office/drawing/2014/main" id="{C65CE251-3C30-41D1-8C74-AA8184A83456}"/>
              </a:ext>
            </a:extLst>
          </p:cNvPr>
          <p:cNvSpPr>
            <a:spLocks noGrp="1"/>
          </p:cNvSpPr>
          <p:nvPr>
            <p:ph type="body" sz="quarter" idx="15"/>
          </p:nvPr>
        </p:nvSpPr>
        <p:spPr>
          <a:xfrm>
            <a:off x="7423864"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4" name="Text Placeholder 6">
            <a:extLst>
              <a:ext uri="{FF2B5EF4-FFF2-40B4-BE49-F238E27FC236}">
                <a16:creationId xmlns:a16="http://schemas.microsoft.com/office/drawing/2014/main" id="{94987D1C-B243-4EEE-BC02-A9A9C27512FD}"/>
              </a:ext>
            </a:extLst>
          </p:cNvPr>
          <p:cNvSpPr>
            <a:spLocks noGrp="1"/>
          </p:cNvSpPr>
          <p:nvPr>
            <p:ph type="body" sz="quarter" idx="16"/>
          </p:nvPr>
        </p:nvSpPr>
        <p:spPr>
          <a:xfrm>
            <a:off x="9703753"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584200" y="4283297"/>
            <a:ext cx="219456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2864088"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5143976"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8" name="Text Placeholder 6">
            <a:extLst>
              <a:ext uri="{FF2B5EF4-FFF2-40B4-BE49-F238E27FC236}">
                <a16:creationId xmlns:a16="http://schemas.microsoft.com/office/drawing/2014/main" id="{C38AD36D-F42B-4960-B8C3-82F03DD1A7EF}"/>
              </a:ext>
            </a:extLst>
          </p:cNvPr>
          <p:cNvSpPr>
            <a:spLocks noGrp="1"/>
          </p:cNvSpPr>
          <p:nvPr>
            <p:ph type="body" sz="quarter" idx="20" hasCustomPrompt="1"/>
          </p:nvPr>
        </p:nvSpPr>
        <p:spPr>
          <a:xfrm>
            <a:off x="7423864"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9" name="Text Placeholder 6">
            <a:extLst>
              <a:ext uri="{FF2B5EF4-FFF2-40B4-BE49-F238E27FC236}">
                <a16:creationId xmlns:a16="http://schemas.microsoft.com/office/drawing/2014/main" id="{4E50405A-2C8C-47E8-9370-4506359CEB39}"/>
              </a:ext>
            </a:extLst>
          </p:cNvPr>
          <p:cNvSpPr>
            <a:spLocks noGrp="1"/>
          </p:cNvSpPr>
          <p:nvPr>
            <p:ph type="body" sz="quarter" idx="21" hasCustomPrompt="1"/>
          </p:nvPr>
        </p:nvSpPr>
        <p:spPr>
          <a:xfrm>
            <a:off x="9703753"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90039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1133149"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4608165"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8132773"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1133149" y="3685097"/>
            <a:ext cx="292608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4608165"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8132773"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20" name="Text Placeholder 6">
            <a:extLst>
              <a:ext uri="{FF2B5EF4-FFF2-40B4-BE49-F238E27FC236}">
                <a16:creationId xmlns:a16="http://schemas.microsoft.com/office/drawing/2014/main" id="{73F2C7A3-26A2-448B-B580-4891D9B71AF4}"/>
              </a:ext>
            </a:extLst>
          </p:cNvPr>
          <p:cNvSpPr>
            <a:spLocks noGrp="1"/>
          </p:cNvSpPr>
          <p:nvPr>
            <p:ph type="body" sz="quarter" idx="21" hasCustomPrompt="1"/>
          </p:nvPr>
        </p:nvSpPr>
        <p:spPr>
          <a:xfrm>
            <a:off x="1386722" y="1435100"/>
            <a:ext cx="9418555" cy="1143208"/>
          </a:xfrm>
        </p:spPr>
        <p:txBody>
          <a:bodyPr>
            <a:noAutofit/>
          </a:bodyPr>
          <a:lstStyle>
            <a:lvl1pPr>
              <a:spcBef>
                <a:spcPts val="0"/>
              </a:spcBef>
              <a:spcAft>
                <a:spcPts val="1200"/>
              </a:spcAft>
              <a:defRPr sz="1600">
                <a:solidFill>
                  <a:schemeClr val="accent1"/>
                </a:solidFill>
              </a:defRPr>
            </a:lvl1pPr>
            <a:lvl2pPr algn="ctr">
              <a:spcBef>
                <a:spcPts val="0"/>
              </a:spcBef>
              <a:spcAft>
                <a:spcPts val="1200"/>
              </a:spcAft>
              <a:defRPr sz="20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p:txBody>
      </p:sp>
    </p:spTree>
    <p:extLst>
      <p:ext uri="{BB962C8B-B14F-4D97-AF65-F5344CB8AC3E}">
        <p14:creationId xmlns:p14="http://schemas.microsoft.com/office/powerpoint/2010/main" val="15211750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3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1133149"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4608165"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8132773"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1133149" y="3685097"/>
            <a:ext cx="292608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4608165"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8132773"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43350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1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15456"/>
            <a:ext cx="274320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3540765"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6299278"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3" name="Text Placeholder 6">
            <a:extLst>
              <a:ext uri="{FF2B5EF4-FFF2-40B4-BE49-F238E27FC236}">
                <a16:creationId xmlns:a16="http://schemas.microsoft.com/office/drawing/2014/main" id="{C65CE251-3C30-41D1-8C74-AA8184A83456}"/>
              </a:ext>
            </a:extLst>
          </p:cNvPr>
          <p:cNvSpPr>
            <a:spLocks noGrp="1"/>
          </p:cNvSpPr>
          <p:nvPr>
            <p:ph type="body" sz="quarter" idx="15"/>
          </p:nvPr>
        </p:nvSpPr>
        <p:spPr>
          <a:xfrm>
            <a:off x="9057791"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588263" y="3685097"/>
            <a:ext cx="274320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3540765"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6299278"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8" name="Text Placeholder 6">
            <a:extLst>
              <a:ext uri="{FF2B5EF4-FFF2-40B4-BE49-F238E27FC236}">
                <a16:creationId xmlns:a16="http://schemas.microsoft.com/office/drawing/2014/main" id="{C38AD36D-F42B-4960-B8C3-82F03DD1A7EF}"/>
              </a:ext>
            </a:extLst>
          </p:cNvPr>
          <p:cNvSpPr>
            <a:spLocks noGrp="1"/>
          </p:cNvSpPr>
          <p:nvPr>
            <p:ph type="body" sz="quarter" idx="20" hasCustomPrompt="1"/>
          </p:nvPr>
        </p:nvSpPr>
        <p:spPr>
          <a:xfrm>
            <a:off x="9057791"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20" name="Text Placeholder 6">
            <a:extLst>
              <a:ext uri="{FF2B5EF4-FFF2-40B4-BE49-F238E27FC236}">
                <a16:creationId xmlns:a16="http://schemas.microsoft.com/office/drawing/2014/main" id="{73F2C7A3-26A2-448B-B580-4891D9B71AF4}"/>
              </a:ext>
            </a:extLst>
          </p:cNvPr>
          <p:cNvSpPr>
            <a:spLocks noGrp="1"/>
          </p:cNvSpPr>
          <p:nvPr>
            <p:ph type="body" sz="quarter" idx="21" hasCustomPrompt="1"/>
          </p:nvPr>
        </p:nvSpPr>
        <p:spPr>
          <a:xfrm>
            <a:off x="1386722" y="1435100"/>
            <a:ext cx="9418555" cy="1143208"/>
          </a:xfrm>
        </p:spPr>
        <p:txBody>
          <a:bodyPr>
            <a:noAutofit/>
          </a:bodyPr>
          <a:lstStyle>
            <a:lvl1pPr>
              <a:spcBef>
                <a:spcPts val="0"/>
              </a:spcBef>
              <a:spcAft>
                <a:spcPts val="1200"/>
              </a:spcAft>
              <a:defRPr sz="1600">
                <a:solidFill>
                  <a:schemeClr val="accent1"/>
                </a:solidFill>
              </a:defRPr>
            </a:lvl1pPr>
            <a:lvl2pPr algn="ctr">
              <a:spcBef>
                <a:spcPts val="0"/>
              </a:spcBef>
              <a:spcAft>
                <a:spcPts val="1200"/>
              </a:spcAft>
              <a:defRPr sz="20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p:txBody>
      </p:sp>
    </p:spTree>
    <p:extLst>
      <p:ext uri="{BB962C8B-B14F-4D97-AF65-F5344CB8AC3E}">
        <p14:creationId xmlns:p14="http://schemas.microsoft.com/office/powerpoint/2010/main" val="22083614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1435100"/>
            <a:ext cx="4749800" cy="2117503"/>
          </a:xfrm>
        </p:spPr>
        <p:txBody>
          <a:bodyPr>
            <a:noAutofit/>
          </a:bodyPr>
          <a:lstStyle>
            <a:lvl1pPr>
              <a:spcBef>
                <a:spcPts val="1200"/>
              </a:spcBef>
              <a:defRPr sz="2400">
                <a:solidFill>
                  <a:schemeClr val="accent1"/>
                </a:solidFill>
              </a:defRPr>
            </a:lvl1pPr>
            <a:lvl2pPr>
              <a:spcBef>
                <a:spcPts val="0"/>
              </a:spcBef>
              <a:spcAft>
                <a:spcPts val="1200"/>
              </a:spcAft>
              <a:defRPr sz="1800">
                <a:solidFill>
                  <a:schemeClr val="tx1"/>
                </a:solidFill>
              </a:defRPr>
            </a:lvl2pPr>
            <a:lvl3pPr marL="173038" indent="-173038">
              <a:spcBef>
                <a:spcPts val="0"/>
              </a:spcBef>
              <a:spcAft>
                <a:spcPts val="6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8D463EAB-D3D7-42CC-927D-E5AA71C3D985}"/>
              </a:ext>
            </a:extLst>
          </p:cNvPr>
          <p:cNvSpPr>
            <a:spLocks noGrp="1"/>
          </p:cNvSpPr>
          <p:nvPr>
            <p:ph type="body" sz="quarter" idx="13"/>
          </p:nvPr>
        </p:nvSpPr>
        <p:spPr>
          <a:xfrm>
            <a:off x="5919788" y="1435100"/>
            <a:ext cx="5689600" cy="2117503"/>
          </a:xfrm>
        </p:spPr>
        <p:txBody>
          <a:bodyPr>
            <a:noAutofit/>
          </a:bodyPr>
          <a:lstStyle>
            <a:lvl1pPr>
              <a:spcBef>
                <a:spcPts val="1200"/>
              </a:spcBef>
              <a:defRPr sz="2400">
                <a:solidFill>
                  <a:schemeClr val="accent1"/>
                </a:solidFill>
              </a:defRPr>
            </a:lvl1pPr>
            <a:lvl2pPr>
              <a:spcBef>
                <a:spcPts val="0"/>
              </a:spcBef>
              <a:spcAft>
                <a:spcPts val="1200"/>
              </a:spcAft>
              <a:defRPr sz="1800">
                <a:solidFill>
                  <a:schemeClr val="tx1"/>
                </a:solidFill>
              </a:defRPr>
            </a:lvl2pPr>
            <a:lvl3pPr marL="173038" indent="-173038">
              <a:spcBef>
                <a:spcPts val="0"/>
              </a:spcBef>
              <a:spcAft>
                <a:spcPts val="1200"/>
              </a:spcAft>
              <a:buFont typeface="Arial" panose="020B0604020202020204" pitchFamily="34" charset="0"/>
              <a:buChar char="•"/>
              <a:defRPr lang="en-US" sz="1400" kern="1200" spc="0" baseline="0" dirty="0" smtClean="0">
                <a:solidFill>
                  <a:schemeClr val="tx1"/>
                </a:solidFill>
                <a:latin typeface="+mn-lt"/>
                <a:ea typeface="+mn-ea"/>
                <a:cs typeface="+mn-cs"/>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marL="173038" marR="0" lvl="2" indent="-173038" algn="l" defTabSz="932742" rtl="0" eaLnBrk="1" fontAlgn="auto" latinLnBrk="0" hangingPunct="1">
              <a:lnSpc>
                <a:spcPct val="100000"/>
              </a:lnSpc>
              <a:spcBef>
                <a:spcPts val="0"/>
              </a:spcBef>
              <a:spcAft>
                <a:spcPts val="600"/>
              </a:spcAft>
              <a:buClrTx/>
              <a:buSzPct val="90000"/>
              <a:buFont typeface="Arial" panose="020B0604020202020204" pitchFamily="34" charset="0"/>
              <a:buChar char="•"/>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1661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lgn="l">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lgn="l">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68363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3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67953" y="1504675"/>
            <a:ext cx="11035784" cy="369332"/>
          </a:xfrm>
        </p:spPr>
        <p:txBody>
          <a:bodyPr>
            <a:noAutofit/>
          </a:bodyPr>
          <a:lstStyle>
            <a:lvl1pPr>
              <a:spcBef>
                <a:spcPts val="1200"/>
              </a:spcBef>
              <a:defRPr sz="2400">
                <a:solidFill>
                  <a:schemeClr val="accent2">
                    <a:lumMod val="60000"/>
                    <a:lumOff val="40000"/>
                  </a:schemeClr>
                </a:solidFill>
              </a:defRPr>
            </a:lvl1pPr>
            <a:lvl2pPr>
              <a:spcBef>
                <a:spcPts val="0"/>
              </a:spcBef>
              <a:spcAft>
                <a:spcPts val="1200"/>
              </a:spcAft>
              <a:defRPr sz="1800">
                <a:solidFill>
                  <a:schemeClr val="tx1"/>
                </a:solidFill>
              </a:defRPr>
            </a:lvl2pPr>
            <a:lvl3pPr marL="0" indent="0">
              <a:spcBef>
                <a:spcPts val="0"/>
              </a:spcBef>
              <a:spcAft>
                <a:spcPts val="1200"/>
              </a:spcAft>
              <a:buFont typeface="Arial" panose="020B0604020202020204" pitchFamily="34" charset="0"/>
              <a:buNone/>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3F5B865A-6223-4A93-A911-A0A2202AC99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40053875"/>
      </p:ext>
    </p:extLst>
  </p:cSld>
  <p:clrMapOvr>
    <a:masterClrMapping/>
  </p:clrMapOvr>
  <p:transition>
    <p:fade/>
  </p:transition>
  <p:extLst>
    <p:ext uri="{DCECCB84-F9BA-43D5-87BE-67443E8EF086}">
      <p15:sldGuideLst xmlns:p15="http://schemas.microsoft.com/office/powerpoint/2012/main">
        <p15:guide id="2" pos="3840">
          <p15:clr>
            <a:srgbClr val="5ACBF0"/>
          </p15:clr>
        </p15:guide>
        <p15:guide id="6" orient="horz" pos="904">
          <p15:clr>
            <a:srgbClr val="5ACBF0"/>
          </p15:clr>
        </p15:guide>
        <p15:guide id="7" orient="horz" pos="1968">
          <p15:clr>
            <a:srgbClr val="5ACBF0"/>
          </p15:clr>
        </p15:guide>
        <p15:guide id="8" orient="horz" pos="2226">
          <p15:clr>
            <a:srgbClr val="5ACBF0"/>
          </p15:clr>
        </p15:guide>
        <p15:guide id="9" orient="horz" pos="1344">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1460938"/>
            <a:ext cx="7198139" cy="627864"/>
          </a:xfrm>
        </p:spPr>
        <p:txBody>
          <a:bodyPr/>
          <a:lstStyle>
            <a:lvl1pPr>
              <a:spcBef>
                <a:spcPts val="1200"/>
              </a:spcBef>
              <a:defRPr sz="2400" b="1">
                <a:solidFill>
                  <a:schemeClr val="accent2">
                    <a:lumMod val="60000"/>
                    <a:lumOff val="40000"/>
                  </a:schemeClr>
                </a:solidFill>
              </a:defRPr>
            </a:lvl1pPr>
            <a:lvl2pPr>
              <a:defRPr sz="1400">
                <a:solidFill>
                  <a:schemeClr val="tx1"/>
                </a:solidFill>
              </a:defRPr>
            </a:lvl2pPr>
            <a:lvl3pPr>
              <a:spcBef>
                <a:spcPts val="0"/>
              </a:spcBef>
              <a:spcAft>
                <a:spcPts val="1200"/>
              </a:spcAft>
              <a:defRPr sz="1600">
                <a:solidFill>
                  <a:schemeClr val="tx1"/>
                </a:solidFill>
              </a:defRPr>
            </a:lvl3pPr>
            <a:lvl4pPr>
              <a:spcBef>
                <a:spcPts val="2400"/>
              </a:spcBef>
              <a:defRPr sz="1600">
                <a:solidFill>
                  <a:schemeClr val="accent2">
                    <a:lumMod val="60000"/>
                    <a:lumOff val="40000"/>
                  </a:schemeClr>
                </a:solidFill>
              </a:defRPr>
            </a:lvl4pPr>
            <a:lvl5pPr>
              <a:defRPr sz="1600">
                <a:solidFill>
                  <a:schemeClr val="tx1"/>
                </a:solidFill>
              </a:defRPr>
            </a:lvl5pPr>
          </a:lstStyle>
          <a:p>
            <a:pPr lvl="0"/>
            <a:r>
              <a:rPr lang="en-US"/>
              <a:t>Click to edit Master text styles</a:t>
            </a:r>
          </a:p>
          <a:p>
            <a:pPr lvl="1"/>
            <a:endParaRPr lang="en-US"/>
          </a:p>
        </p:txBody>
      </p:sp>
      <p:sp>
        <p:nvSpPr>
          <p:cNvPr id="3" name="Title 2">
            <a:extLst>
              <a:ext uri="{FF2B5EF4-FFF2-40B4-BE49-F238E27FC236}">
                <a16:creationId xmlns:a16="http://schemas.microsoft.com/office/drawing/2014/main" id="{B9A080CE-6937-4958-B156-E850C190524D}"/>
              </a:ext>
            </a:extLst>
          </p:cNvPr>
          <p:cNvSpPr>
            <a:spLocks noGrp="1"/>
          </p:cNvSpPr>
          <p:nvPr>
            <p:ph type="title"/>
          </p:nvPr>
        </p:nvSpPr>
        <p:spPr/>
        <p:txBody>
          <a:bodyPr/>
          <a:lstStyle/>
          <a:p>
            <a:r>
              <a:rPr lang="en-US"/>
              <a:t>Click to edit Master title style</a:t>
            </a:r>
          </a:p>
        </p:txBody>
      </p:sp>
      <p:sp>
        <p:nvSpPr>
          <p:cNvPr id="10" name="Text Placeholder 4">
            <a:extLst>
              <a:ext uri="{FF2B5EF4-FFF2-40B4-BE49-F238E27FC236}">
                <a16:creationId xmlns:a16="http://schemas.microsoft.com/office/drawing/2014/main" id="{1F5465B6-C490-4BD6-AAB4-1FF2B86DDEA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7762127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4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9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1" y="1905000"/>
            <a:ext cx="5396470" cy="1695849"/>
          </a:xfrm>
        </p:spPr>
        <p:txBody>
          <a:bodyPr/>
          <a:lstStyle>
            <a:lvl1pPr>
              <a:spcBef>
                <a:spcPts val="1800"/>
              </a:spcBef>
              <a:defRPr sz="2000">
                <a:solidFill>
                  <a:schemeClr val="accent2">
                    <a:lumMod val="60000"/>
                    <a:lumOff val="40000"/>
                  </a:schemeClr>
                </a:solidFill>
              </a:defRPr>
            </a:lvl1pPr>
            <a:lvl2pPr>
              <a:spcBef>
                <a:spcPts val="0"/>
              </a:spcBef>
              <a:spcAft>
                <a:spcPts val="1200"/>
              </a:spcAft>
              <a:defRPr sz="1600">
                <a:solidFill>
                  <a:schemeClr val="tx1"/>
                </a:solidFill>
              </a:defRPr>
            </a:lvl2pPr>
            <a:lvl3pPr marL="171450" indent="-171450">
              <a:spcBef>
                <a:spcPts val="600"/>
              </a:spcBef>
              <a:spcAft>
                <a:spcPts val="600"/>
              </a:spcAft>
              <a:buFont typeface="Arial" panose="020B0604020202020204" pitchFamily="34" charset="0"/>
              <a:buChar char="•"/>
              <a:defRPr sz="1400">
                <a:solidFill>
                  <a:schemeClr val="tx1"/>
                </a:solidFill>
              </a:defRPr>
            </a:lvl3pPr>
            <a:lvl4pPr>
              <a:spcBef>
                <a:spcPts val="0"/>
              </a:spcBef>
              <a:spcAft>
                <a:spcPts val="600"/>
              </a:spcAft>
              <a:defRPr sz="1600">
                <a:solidFill>
                  <a:schemeClr val="accent1"/>
                </a:solidFill>
              </a:defRPr>
            </a:lvl4pPr>
            <a:lvl5pPr>
              <a:defRPr sz="1600">
                <a:solidFill>
                  <a:schemeClr val="tx1"/>
                </a:solidFill>
              </a:defRPr>
            </a:lvl5pPr>
            <a:lvl6pPr marL="457200" indent="-231775">
              <a:spcBef>
                <a:spcPts val="0"/>
              </a:spcBef>
              <a:defRPr sz="12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6">
            <a:extLst>
              <a:ext uri="{FF2B5EF4-FFF2-40B4-BE49-F238E27FC236}">
                <a16:creationId xmlns:a16="http://schemas.microsoft.com/office/drawing/2014/main" id="{885ED56E-984C-4078-9049-54E19B4A0C6C}"/>
              </a:ext>
            </a:extLst>
          </p:cNvPr>
          <p:cNvSpPr>
            <a:spLocks noGrp="1"/>
          </p:cNvSpPr>
          <p:nvPr>
            <p:ph type="body" sz="quarter" idx="13"/>
          </p:nvPr>
        </p:nvSpPr>
        <p:spPr>
          <a:xfrm>
            <a:off x="584200" y="1073804"/>
            <a:ext cx="11018520" cy="276999"/>
          </a:xfrm>
        </p:spPr>
        <p:txBody>
          <a:bodyPr/>
          <a:lstStyle>
            <a:lvl1pPr algn="ctr">
              <a:spcBef>
                <a:spcPts val="1200"/>
              </a:spcBef>
              <a:defRPr sz="1800" b="0">
                <a:solidFill>
                  <a:schemeClr val="accent1"/>
                </a:solidFill>
              </a:defRPr>
            </a:lvl1pPr>
            <a:lvl2pPr>
              <a:defRPr sz="1600" b="1">
                <a:solidFill>
                  <a:schemeClr val="accent1"/>
                </a:solidFill>
              </a:defRPr>
            </a:lvl2pPr>
            <a:lvl3pPr>
              <a:spcBef>
                <a:spcPts val="0"/>
              </a:spcBef>
              <a:spcAft>
                <a:spcPts val="1200"/>
              </a:spcAft>
              <a:defRPr sz="16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p:txBody>
      </p:sp>
      <p:sp>
        <p:nvSpPr>
          <p:cNvPr id="3" name="Title 2">
            <a:extLst>
              <a:ext uri="{FF2B5EF4-FFF2-40B4-BE49-F238E27FC236}">
                <a16:creationId xmlns:a16="http://schemas.microsoft.com/office/drawing/2014/main" id="{3E21A99E-D626-47D4-A8CC-6DC9DEBBAB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29700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0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7_Title - Square Photo ">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2BB9321-555F-4674-A871-02140AF88261}"/>
              </a:ext>
            </a:extLst>
          </p:cNvPr>
          <p:cNvGrpSpPr>
            <a:grpSpLocks/>
          </p:cNvGrpSpPr>
          <p:nvPr/>
        </p:nvGrpSpPr>
        <p:grpSpPr>
          <a:xfrm>
            <a:off x="448185" y="1188872"/>
            <a:ext cx="6583680" cy="561322"/>
            <a:chOff x="3675066" y="6679190"/>
            <a:chExt cx="10160491" cy="866279"/>
          </a:xfrm>
        </p:grpSpPr>
        <p:sp>
          <p:nvSpPr>
            <p:cNvPr id="10" name="도형">
              <a:extLst>
                <a:ext uri="{FF2B5EF4-FFF2-40B4-BE49-F238E27FC236}">
                  <a16:creationId xmlns:a16="http://schemas.microsoft.com/office/drawing/2014/main" id="{155BE803-F07D-4CDB-8608-98F146ADBA87}"/>
                </a:ext>
              </a:extLst>
            </p:cNvPr>
            <p:cNvSpPr/>
            <p:nvPr/>
          </p:nvSpPr>
          <p:spPr>
            <a:xfrm>
              <a:off x="3675066" y="6679190"/>
              <a:ext cx="10160491" cy="850622"/>
            </a:xfrm>
            <a:prstGeom prst="rect">
              <a:avLst/>
            </a:prstGeom>
            <a:solidFill>
              <a:srgbClr val="CECECE"/>
            </a:solidFill>
            <a:ln w="12700" cap="flat">
              <a:noFill/>
              <a:miter lim="400000"/>
            </a:ln>
            <a:effectLst/>
          </p:spPr>
          <p:txBody>
            <a:bodyPr wrap="square" lIns="45719" tIns="45719" rIns="45719" bIns="45719" numCol="1" anchor="ctr">
              <a:noAutofit/>
            </a:bodyPr>
            <a:lstStyle/>
            <a:p>
              <a:pPr algn="l">
                <a:lnSpc>
                  <a:spcPct val="150000"/>
                </a:lnSpc>
                <a:defRPr sz="2200">
                  <a:solidFill>
                    <a:srgbClr val="8B8C8C"/>
                  </a:solidFill>
                  <a:latin typeface="Lato Regular"/>
                  <a:ea typeface="Lato Regular"/>
                  <a:cs typeface="Lato Regular"/>
                  <a:sym typeface="Lato Regular"/>
                </a:defRPr>
              </a:pPr>
              <a:endParaRPr>
                <a:latin typeface="Segoe UI" panose="020B0502040204020203" pitchFamily="34" charset="0"/>
                <a:cs typeface="Segoe UI" panose="020B0502040204020203" pitchFamily="34" charset="0"/>
              </a:endParaRPr>
            </a:p>
          </p:txBody>
        </p:sp>
        <p:sp>
          <p:nvSpPr>
            <p:cNvPr id="11" name="도형">
              <a:extLst>
                <a:ext uri="{FF2B5EF4-FFF2-40B4-BE49-F238E27FC236}">
                  <a16:creationId xmlns:a16="http://schemas.microsoft.com/office/drawing/2014/main" id="{4857CF14-E6C0-4E0C-A4A0-F0BC883D2500}"/>
                </a:ext>
              </a:extLst>
            </p:cNvPr>
            <p:cNvSpPr/>
            <p:nvPr/>
          </p:nvSpPr>
          <p:spPr>
            <a:xfrm>
              <a:off x="3675066" y="6812852"/>
              <a:ext cx="10160491" cy="732617"/>
            </a:xfrm>
            <a:custGeom>
              <a:avLst/>
              <a:gdLst/>
              <a:ahLst/>
              <a:cxnLst>
                <a:cxn ang="0">
                  <a:pos x="wd2" y="hd2"/>
                </a:cxn>
                <a:cxn ang="5400000">
                  <a:pos x="wd2" y="hd2"/>
                </a:cxn>
                <a:cxn ang="10800000">
                  <a:pos x="wd2" y="hd2"/>
                </a:cxn>
                <a:cxn ang="16200000">
                  <a:pos x="wd2" y="hd2"/>
                </a:cxn>
              </a:cxnLst>
              <a:rect l="0" t="0" r="r" b="b"/>
              <a:pathLst>
                <a:path w="21600" h="21600" extrusionOk="0">
                  <a:moveTo>
                    <a:pt x="2702" y="0"/>
                  </a:moveTo>
                  <a:cubicBezTo>
                    <a:pt x="2659" y="0"/>
                    <a:pt x="2619" y="248"/>
                    <a:pt x="2590" y="646"/>
                  </a:cubicBezTo>
                  <a:cubicBezTo>
                    <a:pt x="2562" y="1044"/>
                    <a:pt x="2544" y="1593"/>
                    <a:pt x="2544" y="2201"/>
                  </a:cubicBezTo>
                  <a:lnTo>
                    <a:pt x="2436" y="9251"/>
                  </a:lnTo>
                  <a:lnTo>
                    <a:pt x="0" y="9251"/>
                  </a:lnTo>
                  <a:lnTo>
                    <a:pt x="0" y="21600"/>
                  </a:lnTo>
                  <a:lnTo>
                    <a:pt x="21600" y="21600"/>
                  </a:lnTo>
                  <a:lnTo>
                    <a:pt x="21600" y="9251"/>
                  </a:lnTo>
                  <a:lnTo>
                    <a:pt x="9349" y="9251"/>
                  </a:lnTo>
                  <a:lnTo>
                    <a:pt x="9241" y="2201"/>
                  </a:lnTo>
                  <a:cubicBezTo>
                    <a:pt x="9241" y="1593"/>
                    <a:pt x="9223" y="1044"/>
                    <a:pt x="9195" y="646"/>
                  </a:cubicBezTo>
                  <a:cubicBezTo>
                    <a:pt x="9166" y="248"/>
                    <a:pt x="9126" y="0"/>
                    <a:pt x="9082" y="0"/>
                  </a:cubicBezTo>
                  <a:lnTo>
                    <a:pt x="2702" y="0"/>
                  </a:lnTo>
                  <a:close/>
                </a:path>
              </a:pathLst>
            </a:custGeom>
            <a:solidFill>
              <a:srgbClr val="F7F7F7"/>
            </a:solidFill>
            <a:ln w="12700" cap="flat">
              <a:noFill/>
              <a:miter lim="400000"/>
            </a:ln>
            <a:effectLst/>
          </p:spPr>
          <p:txBody>
            <a:bodyPr wrap="square" lIns="45719" tIns="45719" rIns="45719" bIns="45719" numCol="1" anchor="ctr">
              <a:noAutofit/>
            </a:bodyPr>
            <a:lstStyle/>
            <a:p>
              <a:pPr algn="l" defTabSz="1828433">
                <a:defRPr sz="3600">
                  <a:solidFill>
                    <a:srgbClr val="A1A1A1"/>
                  </a:solidFill>
                  <a:latin typeface="Roboto Condensed Regular"/>
                  <a:ea typeface="Roboto Condensed Regular"/>
                  <a:cs typeface="Roboto Condensed Regular"/>
                  <a:sym typeface="Roboto Condensed Regular"/>
                </a:defRPr>
              </a:pPr>
              <a:endParaRPr>
                <a:latin typeface="Segoe UI" panose="020B0502040204020203" pitchFamily="34" charset="0"/>
                <a:cs typeface="Segoe UI" panose="020B0502040204020203" pitchFamily="34" charset="0"/>
              </a:endParaRPr>
            </a:p>
          </p:txBody>
        </p:sp>
        <p:sp>
          <p:nvSpPr>
            <p:cNvPr id="12" name="Cross 11">
              <a:extLst>
                <a:ext uri="{FF2B5EF4-FFF2-40B4-BE49-F238E27FC236}">
                  <a16:creationId xmlns:a16="http://schemas.microsoft.com/office/drawing/2014/main" id="{8E010A6A-E338-449A-9CC8-149870ECC7B7}"/>
                </a:ext>
              </a:extLst>
            </p:cNvPr>
            <p:cNvSpPr>
              <a:spLocks noChangeAspect="1"/>
            </p:cNvSpPr>
            <p:nvPr/>
          </p:nvSpPr>
          <p:spPr bwMode="auto">
            <a:xfrm>
              <a:off x="8161483" y="6891663"/>
              <a:ext cx="155712" cy="155712"/>
            </a:xfrm>
            <a:prstGeom prst="plus">
              <a:avLst>
                <a:gd name="adj" fmla="val 48761"/>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Cross 12">
              <a:extLst>
                <a:ext uri="{FF2B5EF4-FFF2-40B4-BE49-F238E27FC236}">
                  <a16:creationId xmlns:a16="http://schemas.microsoft.com/office/drawing/2014/main" id="{F88FA28D-6D29-4DFC-B56B-69BEFACFE17A}"/>
                </a:ext>
              </a:extLst>
            </p:cNvPr>
            <p:cNvSpPr>
              <a:spLocks noChangeAspect="1"/>
            </p:cNvSpPr>
            <p:nvPr/>
          </p:nvSpPr>
          <p:spPr bwMode="auto">
            <a:xfrm rot="18866947">
              <a:off x="7684390" y="6891663"/>
              <a:ext cx="155712" cy="155712"/>
            </a:xfrm>
            <a:prstGeom prst="plus">
              <a:avLst>
                <a:gd name="adj" fmla="val 43983"/>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7483168" y="3338683"/>
            <a:ext cx="3960969" cy="1815882"/>
          </a:xfrm>
        </p:spPr>
        <p:txBody>
          <a:bodyPr/>
          <a:lstStyle>
            <a:lvl1pPr>
              <a:spcBef>
                <a:spcPts val="1200"/>
              </a:spcBef>
              <a:defRPr sz="2000">
                <a:solidFill>
                  <a:schemeClr val="tx1"/>
                </a:solidFill>
              </a:defRPr>
            </a:lvl1pPr>
            <a:lvl2pPr>
              <a:defRPr sz="1400">
                <a:solidFill>
                  <a:schemeClr val="tx1"/>
                </a:solidFill>
              </a:defRPr>
            </a:lvl2pPr>
            <a:lvl3pPr>
              <a:spcBef>
                <a:spcPts val="0"/>
              </a:spcBef>
              <a:spcAft>
                <a:spcPts val="1200"/>
              </a:spcAft>
              <a:defRPr sz="16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AD3E29B4-A385-4EBE-8568-9AF6517289EC}"/>
              </a:ext>
            </a:extLst>
          </p:cNvPr>
          <p:cNvSpPr>
            <a:spLocks noGrp="1"/>
          </p:cNvSpPr>
          <p:nvPr>
            <p:ph type="body" sz="quarter" idx="13" hasCustomPrompt="1"/>
          </p:nvPr>
        </p:nvSpPr>
        <p:spPr>
          <a:xfrm>
            <a:off x="7483168" y="2394133"/>
            <a:ext cx="3960969" cy="701731"/>
          </a:xfrm>
        </p:spPr>
        <p:txBody>
          <a:bodyPr/>
          <a:lstStyle>
            <a:lvl1pPr>
              <a:spcBef>
                <a:spcPts val="1200"/>
              </a:spcBef>
              <a:defRPr sz="2400" b="1">
                <a:solidFill>
                  <a:schemeClr val="accent1"/>
                </a:solidFill>
              </a:defRPr>
            </a:lvl1pPr>
            <a:lvl2pPr>
              <a:defRPr sz="1800" b="1">
                <a:solidFill>
                  <a:schemeClr val="accent1"/>
                </a:solidFill>
              </a:defRPr>
            </a:lvl2pPr>
            <a:lvl3pPr>
              <a:spcBef>
                <a:spcPts val="0"/>
              </a:spcBef>
              <a:spcAft>
                <a:spcPts val="1200"/>
              </a:spcAft>
              <a:defRPr sz="1600">
                <a:solidFill>
                  <a:schemeClr val="tx1"/>
                </a:solidFill>
              </a:defRPr>
            </a:lvl3pPr>
            <a:lvl4pPr>
              <a:defRPr sz="1200">
                <a:solidFill>
                  <a:schemeClr val="tx1"/>
                </a:solidFill>
              </a:defRPr>
            </a:lvl4pPr>
            <a:lvl5pPr>
              <a:defRPr sz="1200">
                <a:solidFill>
                  <a:schemeClr val="tx1"/>
                </a:solidFill>
              </a:defRPr>
            </a:lvl5pPr>
          </a:lstStyle>
          <a:p>
            <a:pPr lvl="0"/>
            <a:r>
              <a:rPr lang="en-US"/>
              <a:t>Click to Master text styles</a:t>
            </a:r>
          </a:p>
          <a:p>
            <a:pPr lvl="1"/>
            <a:r>
              <a:rPr lang="en-US"/>
              <a:t>Second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7483168" y="595438"/>
            <a:ext cx="3960969" cy="1555875"/>
          </a:xfrm>
        </p:spPr>
        <p:txBody>
          <a:bodyPr anchor="b"/>
          <a:lstStyle>
            <a:lvl1pPr algn="l">
              <a:defRPr/>
            </a:lvl1pPr>
          </a:lstStyle>
          <a:p>
            <a:r>
              <a:rPr lang="en-US"/>
              <a:t>Click to edit Master title style</a:t>
            </a:r>
          </a:p>
        </p:txBody>
      </p:sp>
      <p:sp>
        <p:nvSpPr>
          <p:cNvPr id="4" name="Media Placeholder 3">
            <a:extLst>
              <a:ext uri="{FF2B5EF4-FFF2-40B4-BE49-F238E27FC236}">
                <a16:creationId xmlns:a16="http://schemas.microsoft.com/office/drawing/2014/main" id="{6524DBAA-3D25-44BF-904F-B4F93915A4E3}"/>
              </a:ext>
            </a:extLst>
          </p:cNvPr>
          <p:cNvSpPr>
            <a:spLocks noGrp="1"/>
          </p:cNvSpPr>
          <p:nvPr>
            <p:ph type="media" sz="quarter" idx="14"/>
          </p:nvPr>
        </p:nvSpPr>
        <p:spPr>
          <a:xfrm>
            <a:off x="448185" y="1469533"/>
            <a:ext cx="6583680" cy="3685032"/>
          </a:xfrm>
        </p:spPr>
        <p:txBody>
          <a:bodyPr/>
          <a:lstStyle/>
          <a:p>
            <a:r>
              <a:rPr lang="en-US"/>
              <a:t>Click icon to add media</a:t>
            </a:r>
          </a:p>
        </p:txBody>
      </p:sp>
    </p:spTree>
    <p:extLst>
      <p:ext uri="{BB962C8B-B14F-4D97-AF65-F5344CB8AC3E}">
        <p14:creationId xmlns:p14="http://schemas.microsoft.com/office/powerpoint/2010/main" val="33114442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B2F867E-5C9C-4F0F-8451-73E6553ADBD1}"/>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95774E18-BB95-48B9-BFB0-EDB78E1645EC}"/>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7" name="Picture 6">
              <a:extLst>
                <a:ext uri="{FF2B5EF4-FFF2-40B4-BE49-F238E27FC236}">
                  <a16:creationId xmlns:a16="http://schemas.microsoft.com/office/drawing/2014/main" id="{F247B37F-4CB7-4DE7-9E80-1F8763410729}"/>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8" name="Rectangle 7">
              <a:extLst>
                <a:ext uri="{FF2B5EF4-FFF2-40B4-BE49-F238E27FC236}">
                  <a16:creationId xmlns:a16="http://schemas.microsoft.com/office/drawing/2014/main" id="{5D5E203C-5B5E-46A1-9041-CEF0709B8CC2}"/>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screenshot of a computer screen&#10;&#10;Description automatically generated">
              <a:extLst>
                <a:ext uri="{FF2B5EF4-FFF2-40B4-BE49-F238E27FC236}">
                  <a16:creationId xmlns:a16="http://schemas.microsoft.com/office/drawing/2014/main" id="{579642E9-5057-4294-94C4-6A65DCFB562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E26A0163-42DE-466D-A0BC-D8F22863AFD0}"/>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
        <p:nvSpPr>
          <p:cNvPr id="11" name="Title 1">
            <a:extLst>
              <a:ext uri="{FF2B5EF4-FFF2-40B4-BE49-F238E27FC236}">
                <a16:creationId xmlns:a16="http://schemas.microsoft.com/office/drawing/2014/main" id="{0DF16791-AA81-4A89-8F2D-77F91D99EFF5}"/>
              </a:ext>
            </a:extLst>
          </p:cNvPr>
          <p:cNvSpPr>
            <a:spLocks noGrp="1"/>
          </p:cNvSpPr>
          <p:nvPr>
            <p:ph type="title"/>
          </p:nvPr>
        </p:nvSpPr>
        <p:spPr>
          <a:xfrm>
            <a:off x="662554" y="2416629"/>
            <a:ext cx="3603605" cy="1107996"/>
          </a:xfrm>
        </p:spPr>
        <p:txBody>
          <a:bodyPr anchor="b"/>
          <a:lstStyle>
            <a:lvl1pPr algn="l">
              <a:defRPr/>
            </a:lvl1pPr>
          </a:lstStyle>
          <a:p>
            <a:r>
              <a:rPr lang="en-US"/>
              <a:t>Click to edit Master title style</a:t>
            </a:r>
          </a:p>
        </p:txBody>
      </p:sp>
      <p:sp>
        <p:nvSpPr>
          <p:cNvPr id="12" name="Text Placeholder 8">
            <a:extLst>
              <a:ext uri="{FF2B5EF4-FFF2-40B4-BE49-F238E27FC236}">
                <a16:creationId xmlns:a16="http://schemas.microsoft.com/office/drawing/2014/main" id="{8C4C434D-25D9-493C-9E13-021132D2726C}"/>
              </a:ext>
            </a:extLst>
          </p:cNvPr>
          <p:cNvSpPr>
            <a:spLocks noGrp="1"/>
          </p:cNvSpPr>
          <p:nvPr>
            <p:ph type="body" sz="quarter" idx="10"/>
          </p:nvPr>
        </p:nvSpPr>
        <p:spPr>
          <a:xfrm>
            <a:off x="662554" y="3686720"/>
            <a:ext cx="3751540" cy="738664"/>
          </a:xfrm>
        </p:spPr>
        <p:txBody>
          <a:bodyPr/>
          <a:lstStyle>
            <a:lvl1pPr marL="0" indent="0">
              <a:buNone/>
              <a:defRPr sz="2400">
                <a:solidFill>
                  <a:schemeClr val="accent1"/>
                </a:solidFill>
              </a:defRPr>
            </a:lvl1pPr>
            <a:lvl2pPr marL="0" indent="0">
              <a:buNone/>
              <a:defRPr sz="1600"/>
            </a:lvl2pPr>
            <a:lvl3pPr marL="0" indent="0">
              <a:buNone/>
              <a:defRPr sz="1200"/>
            </a:lvl3pPr>
            <a:lvl4pPr marL="0" indent="0">
              <a:buNone/>
              <a:defRPr sz="1100"/>
            </a:lvl4pPr>
            <a:lvl5pPr marL="0" indent="0">
              <a:buNone/>
              <a:defRPr sz="1100"/>
            </a:lvl5pPr>
          </a:lstStyle>
          <a:p>
            <a:pPr lvl="0"/>
            <a:r>
              <a:rPr lang="en-US"/>
              <a:t>Click to edit Master text styles</a:t>
            </a:r>
          </a:p>
        </p:txBody>
      </p:sp>
    </p:spTree>
    <p:extLst>
      <p:ext uri="{BB962C8B-B14F-4D97-AF65-F5344CB8AC3E}">
        <p14:creationId xmlns:p14="http://schemas.microsoft.com/office/powerpoint/2010/main" val="11538608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68324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8F972-6F6B-448D-8988-35CA36DE46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39551A-F92E-4759-B8E4-FDFF7252DD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18860A-22DD-4283-8C18-A7FA54799086}"/>
              </a:ext>
            </a:extLst>
          </p:cNvPr>
          <p:cNvSpPr>
            <a:spLocks noGrp="1"/>
          </p:cNvSpPr>
          <p:nvPr>
            <p:ph type="dt" sz="half" idx="10"/>
          </p:nvPr>
        </p:nvSpPr>
        <p:spPr/>
        <p:txBody>
          <a:bodyPr/>
          <a:lstStyle/>
          <a:p>
            <a:fld id="{239B9FC7-97F3-47AF-963F-CB239F4868C0}" type="datetimeFigureOut">
              <a:rPr lang="en-US" smtClean="0"/>
              <a:t>4/25/23</a:t>
            </a:fld>
            <a:endParaRPr lang="en-US"/>
          </a:p>
        </p:txBody>
      </p:sp>
      <p:sp>
        <p:nvSpPr>
          <p:cNvPr id="5" name="Footer Placeholder 4">
            <a:extLst>
              <a:ext uri="{FF2B5EF4-FFF2-40B4-BE49-F238E27FC236}">
                <a16:creationId xmlns:a16="http://schemas.microsoft.com/office/drawing/2014/main" id="{1027AC0D-D29F-4430-8B54-2CF708FB9B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98367B-C328-4726-989D-39D584D3523A}"/>
              </a:ext>
            </a:extLst>
          </p:cNvPr>
          <p:cNvSpPr>
            <a:spLocks noGrp="1"/>
          </p:cNvSpPr>
          <p:nvPr>
            <p:ph type="sldNum" sz="quarter" idx="12"/>
          </p:nvPr>
        </p:nvSpPr>
        <p:spPr/>
        <p:txBody>
          <a:bodyPr/>
          <a:lstStyle/>
          <a:p>
            <a:fld id="{68FECFAE-19CE-4895-807F-51DC2828D879}" type="slidenum">
              <a:rPr lang="en-US" smtClean="0"/>
              <a:t>‹#›</a:t>
            </a:fld>
            <a:endParaRPr lang="en-US"/>
          </a:p>
        </p:txBody>
      </p:sp>
    </p:spTree>
    <p:extLst>
      <p:ext uri="{BB962C8B-B14F-4D97-AF65-F5344CB8AC3E}">
        <p14:creationId xmlns:p14="http://schemas.microsoft.com/office/powerpoint/2010/main" val="57781255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AA63839-841E-4124-9059-391E53775BEC}"/>
              </a:ext>
            </a:extLst>
          </p:cNvPr>
          <p:cNvSpPr>
            <a:spLocks noGrp="1"/>
          </p:cNvSpPr>
          <p:nvPr>
            <p:ph type="body" sz="quarter" idx="10"/>
          </p:nvPr>
        </p:nvSpPr>
        <p:spPr>
          <a:xfrm>
            <a:off x="588963" y="1011238"/>
            <a:ext cx="11014075" cy="369332"/>
          </a:xfrm>
        </p:spPr>
        <p:txBody>
          <a:bodyPr/>
          <a:lstStyle>
            <a:lvl1pPr marL="0" indent="0">
              <a:buNone/>
              <a:defRPr sz="24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811306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Case-Study-Summary-Risk-Managm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1436688"/>
            <a:ext cx="3328416" cy="861774"/>
          </a:xfrm>
        </p:spPr>
        <p:txBody>
          <a:bodyPr/>
          <a:lstStyle>
            <a:lvl1pPr>
              <a:defRPr sz="2800">
                <a:solidFill>
                  <a:schemeClr val="accent2"/>
                </a:solidFill>
              </a:defRPr>
            </a:lvl1pPr>
          </a:lstStyle>
          <a:p>
            <a:r>
              <a:rPr lang="en-US"/>
              <a:t>Click to edit Master title style</a:t>
            </a:r>
          </a:p>
        </p:txBody>
      </p:sp>
      <p:sp>
        <p:nvSpPr>
          <p:cNvPr id="4" name="Text Placeholder 3"/>
          <p:cNvSpPr>
            <a:spLocks noGrp="1"/>
          </p:cNvSpPr>
          <p:nvPr>
            <p:ph type="body" sz="quarter" idx="10" hasCustomPrompt="1"/>
          </p:nvPr>
        </p:nvSpPr>
        <p:spPr>
          <a:xfrm>
            <a:off x="954713" y="458252"/>
            <a:ext cx="2959187" cy="307777"/>
          </a:xfrm>
        </p:spPr>
        <p:txBody>
          <a:bodyPr wrap="square" lIns="91440" anchor="ctr" anchorCtr="0">
            <a:spAutoFit/>
          </a:bodyPr>
          <a:lstStyle>
            <a:lvl1pPr marL="0" indent="0">
              <a:buNone/>
              <a:defRPr sz="2000" b="0">
                <a:solidFill>
                  <a:schemeClr val="accent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Section title</a:t>
            </a:r>
          </a:p>
        </p:txBody>
      </p:sp>
    </p:spTree>
    <p:extLst>
      <p:ext uri="{BB962C8B-B14F-4D97-AF65-F5344CB8AC3E}">
        <p14:creationId xmlns:p14="http://schemas.microsoft.com/office/powerpoint/2010/main" val="566868821"/>
      </p:ext>
    </p:extLst>
  </p:cSld>
  <p:clrMapOvr>
    <a:masterClrMapping/>
  </p:clrMapOvr>
  <p:transition>
    <p:fade/>
  </p:transition>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89396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4" y="1116013"/>
            <a:ext cx="11018519" cy="168046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91636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41E784-F9AA-4F94-9CFD-D663B8CA369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3688" y="292100"/>
            <a:ext cx="2199424" cy="866849"/>
          </a:xfrm>
          <a:prstGeom prst="rect">
            <a:avLst/>
          </a:prstGeom>
        </p:spPr>
      </p:pic>
      <p:pic>
        <p:nvPicPr>
          <p:cNvPr id="10" name="Picture 9">
            <a:extLst>
              <a:ext uri="{FF2B5EF4-FFF2-40B4-BE49-F238E27FC236}">
                <a16:creationId xmlns:a16="http://schemas.microsoft.com/office/drawing/2014/main" id="{AE5B6A0A-6F0F-453A-A42A-7E0366FBF0F0}"/>
              </a:ext>
            </a:extLst>
          </p:cNvPr>
          <p:cNvPicPr>
            <a:picLocks noChangeAspect="1"/>
          </p:cNvPicPr>
          <p:nvPr userDrawn="1"/>
        </p:nvPicPr>
        <p:blipFill>
          <a:blip r:embed="rId3"/>
          <a:stretch>
            <a:fillRect/>
          </a:stretch>
        </p:blipFill>
        <p:spPr>
          <a:xfrm>
            <a:off x="9734550" y="6191664"/>
            <a:ext cx="306479" cy="252102"/>
          </a:xfrm>
          <a:prstGeom prst="rect">
            <a:avLst/>
          </a:prstGeom>
        </p:spPr>
      </p:pic>
      <p:pic>
        <p:nvPicPr>
          <p:cNvPr id="11" name="Picture 10">
            <a:extLst>
              <a:ext uri="{FF2B5EF4-FFF2-40B4-BE49-F238E27FC236}">
                <a16:creationId xmlns:a16="http://schemas.microsoft.com/office/drawing/2014/main" id="{0F9A7913-E690-4B58-948B-2AA75ADC2E4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734550" y="5765264"/>
            <a:ext cx="274320" cy="274320"/>
          </a:xfrm>
          <a:prstGeom prst="rect">
            <a:avLst/>
          </a:prstGeom>
        </p:spPr>
      </p:pic>
      <p:sp>
        <p:nvSpPr>
          <p:cNvPr id="12" name="Text Placeholder 18">
            <a:extLst>
              <a:ext uri="{FF2B5EF4-FFF2-40B4-BE49-F238E27FC236}">
                <a16:creationId xmlns:a16="http://schemas.microsoft.com/office/drawing/2014/main" id="{14FF84D4-A404-4699-834E-6D57BA9834B5}"/>
              </a:ext>
            </a:extLst>
          </p:cNvPr>
          <p:cNvSpPr>
            <a:spLocks noGrp="1"/>
          </p:cNvSpPr>
          <p:nvPr>
            <p:ph type="body" sz="quarter" idx="13" hasCustomPrompt="1"/>
          </p:nvPr>
        </p:nvSpPr>
        <p:spPr>
          <a:xfrm>
            <a:off x="10083800" y="5779314"/>
            <a:ext cx="1814513" cy="246221"/>
          </a:xfrm>
        </p:spPr>
        <p:txBody>
          <a:bodyPr anchor="ctr">
            <a:noAutofit/>
          </a:bodyPr>
          <a:lstStyle>
            <a:lvl1pPr marL="0" indent="0">
              <a:buNone/>
              <a:defRPr sz="1600"/>
            </a:lvl1pPr>
            <a:lvl5pPr>
              <a:defRPr/>
            </a:lvl5pPr>
          </a:lstStyle>
          <a:p>
            <a:pPr lvl="0"/>
            <a:r>
              <a:rPr lang="en-US"/>
              <a:t>/in/username</a:t>
            </a:r>
          </a:p>
        </p:txBody>
      </p:sp>
      <p:sp>
        <p:nvSpPr>
          <p:cNvPr id="13" name="Text Placeholder 18">
            <a:extLst>
              <a:ext uri="{FF2B5EF4-FFF2-40B4-BE49-F238E27FC236}">
                <a16:creationId xmlns:a16="http://schemas.microsoft.com/office/drawing/2014/main" id="{390218F0-E298-4B03-8F62-25C4B9502A7C}"/>
              </a:ext>
            </a:extLst>
          </p:cNvPr>
          <p:cNvSpPr>
            <a:spLocks noGrp="1"/>
          </p:cNvSpPr>
          <p:nvPr>
            <p:ph type="body" sz="quarter" idx="14" hasCustomPrompt="1"/>
          </p:nvPr>
        </p:nvSpPr>
        <p:spPr>
          <a:xfrm>
            <a:off x="10083800" y="6194605"/>
            <a:ext cx="1814513" cy="246221"/>
          </a:xfrm>
        </p:spPr>
        <p:txBody>
          <a:bodyPr anchor="ctr">
            <a:noAutofit/>
          </a:bodyPr>
          <a:lstStyle>
            <a:lvl1pPr marL="0" indent="0">
              <a:buNone/>
              <a:defRPr sz="1600"/>
            </a:lvl1pPr>
            <a:lvl5pPr>
              <a:defRPr/>
            </a:lvl5pPr>
          </a:lstStyle>
          <a:p>
            <a:pPr lvl="0"/>
            <a:r>
              <a:rPr lang="en-US"/>
              <a:t>@username</a:t>
            </a:r>
          </a:p>
        </p:txBody>
      </p:sp>
      <p:sp>
        <p:nvSpPr>
          <p:cNvPr id="14" name="Picture Placeholder 21">
            <a:extLst>
              <a:ext uri="{FF2B5EF4-FFF2-40B4-BE49-F238E27FC236}">
                <a16:creationId xmlns:a16="http://schemas.microsoft.com/office/drawing/2014/main" id="{152014CA-1055-4E5F-AD11-E4D2B8FBEB4C}"/>
              </a:ext>
            </a:extLst>
          </p:cNvPr>
          <p:cNvSpPr>
            <a:spLocks noGrp="1"/>
          </p:cNvSpPr>
          <p:nvPr>
            <p:ph type="pic" sz="quarter" idx="15" hasCustomPrompt="1"/>
          </p:nvPr>
        </p:nvSpPr>
        <p:spPr>
          <a:xfrm>
            <a:off x="9734550" y="585788"/>
            <a:ext cx="1874838" cy="757237"/>
          </a:xfrm>
        </p:spPr>
        <p:txBody>
          <a:bodyPr anchor="ctr">
            <a:noAutofit/>
          </a:bodyPr>
          <a:lstStyle>
            <a:lvl1pPr marL="0" indent="0" algn="ctr">
              <a:buNone/>
              <a:defRPr sz="1600"/>
            </a:lvl1pPr>
          </a:lstStyle>
          <a:p>
            <a:r>
              <a:rPr lang="en-US"/>
              <a:t>Company logo</a:t>
            </a:r>
          </a:p>
        </p:txBody>
      </p:sp>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37291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88612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1516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42630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8929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06152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053189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65436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22621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lgn="l">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363034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985367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31311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lgn="l">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0116910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93666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18009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65423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8675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60181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0106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12454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002523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573308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815743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807131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83982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012448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380991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759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08776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A9951252-47D0-4747-8692-1D9F8A5F507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067022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4013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19429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theme" Target="../theme/theme10.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image" Target="../media/image1.emf"/></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image" Target="../media/image15.png"/><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theme" Target="../theme/theme11.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100.xml"/><Relationship Id="rId2" Type="http://schemas.openxmlformats.org/officeDocument/2006/relationships/slideLayout" Target="../slideLayouts/slideLayout99.xml"/><Relationship Id="rId1" Type="http://schemas.openxmlformats.org/officeDocument/2006/relationships/slideLayout" Target="../slideLayouts/slideLayout98.xml"/><Relationship Id="rId6" Type="http://schemas.openxmlformats.org/officeDocument/2006/relationships/image" Target="../media/image16.png"/><Relationship Id="rId5" Type="http://schemas.openxmlformats.org/officeDocument/2006/relationships/theme" Target="../theme/theme12.xml"/><Relationship Id="rId4" Type="http://schemas.openxmlformats.org/officeDocument/2006/relationships/slideLayout" Target="../slideLayouts/slideLayout10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slideLayout" Target="../slideLayouts/slideLayout114.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5" Type="http://schemas.openxmlformats.org/officeDocument/2006/relationships/image" Target="../media/image1.emf"/><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 Id="rId1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3" Type="http://schemas.openxmlformats.org/officeDocument/2006/relationships/theme" Target="../theme/theme14.xml"/><Relationship Id="rId2" Type="http://schemas.openxmlformats.org/officeDocument/2006/relationships/slideLayout" Target="../slideLayouts/slideLayout116.xml"/><Relationship Id="rId1" Type="http://schemas.openxmlformats.org/officeDocument/2006/relationships/slideLayout" Target="../slideLayouts/slideLayout115.xml"/><Relationship Id="rId5" Type="http://schemas.openxmlformats.org/officeDocument/2006/relationships/image" Target="../media/image11.png"/><Relationship Id="rId4" Type="http://schemas.openxmlformats.org/officeDocument/2006/relationships/image" Target="../media/image10.emf"/></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5.xml"/><Relationship Id="rId1" Type="http://schemas.openxmlformats.org/officeDocument/2006/relationships/slideLayout" Target="../slideLayouts/slideLayout117.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image" Target="../media/image1.emf"/><Relationship Id="rId3" Type="http://schemas.openxmlformats.org/officeDocument/2006/relationships/slideLayout" Target="../slideLayouts/slideLayout120.xml"/><Relationship Id="rId7" Type="http://schemas.openxmlformats.org/officeDocument/2006/relationships/slideLayout" Target="../slideLayouts/slideLayout124.xml"/><Relationship Id="rId12" Type="http://schemas.openxmlformats.org/officeDocument/2006/relationships/theme" Target="../theme/theme16.xml"/><Relationship Id="rId2" Type="http://schemas.openxmlformats.org/officeDocument/2006/relationships/slideLayout" Target="../slideLayouts/slideLayout119.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5" Type="http://schemas.openxmlformats.org/officeDocument/2006/relationships/slideLayout" Target="../slideLayouts/slideLayout122.xml"/><Relationship Id="rId10" Type="http://schemas.openxmlformats.org/officeDocument/2006/relationships/slideLayout" Target="../slideLayouts/slideLayout127.xml"/><Relationship Id="rId4" Type="http://schemas.openxmlformats.org/officeDocument/2006/relationships/slideLayout" Target="../slideLayouts/slideLayout121.xml"/><Relationship Id="rId9" Type="http://schemas.openxmlformats.org/officeDocument/2006/relationships/slideLayout" Target="../slideLayouts/slideLayout126.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12.xml"/><Relationship Id="rId7" Type="http://schemas.openxmlformats.org/officeDocument/2006/relationships/theme" Target="../theme/theme3.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4"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emf"/><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4.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image" Target="../media/image1.emf"/><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theme" Target="../theme/theme6.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3.xml"/><Relationship Id="rId7" Type="http://schemas.openxmlformats.org/officeDocument/2006/relationships/image" Target="../media/image1.emf"/><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theme" Target="../theme/theme7.xml"/><Relationship Id="rId5" Type="http://schemas.openxmlformats.org/officeDocument/2006/relationships/slideLayout" Target="../slideLayouts/slideLayout35.xml"/><Relationship Id="rId4" Type="http://schemas.openxmlformats.org/officeDocument/2006/relationships/slideLayout" Target="../slideLayouts/slideLayout3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image" Target="../media/image1.emf"/><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67.xml"/><Relationship Id="rId7" Type="http://schemas.openxmlformats.org/officeDocument/2006/relationships/image" Target="../media/image10.emf"/><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theme" Target="../theme/theme9.xml"/><Relationship Id="rId5" Type="http://schemas.openxmlformats.org/officeDocument/2006/relationships/slideLayout" Target="../slideLayouts/slideLayout69.xml"/><Relationship Id="rId4"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86916778"/>
      </p:ext>
    </p:extLst>
  </p:cSld>
  <p:clrMap bg1="dk1" tx1="lt1" bg2="dk2" tx2="lt2" accent1="accent1" accent2="accent2" accent3="accent3" accent4="accent4" accent5="accent5" accent6="accent6" hlink="hlink" folHlink="folHlink"/>
  <p:sldLayoutIdLst>
    <p:sldLayoutId id="2147484016" r:id="rId1"/>
    <p:sldLayoutId id="2147494959" r:id="rId2"/>
    <p:sldLayoutId id="2147483799" r:id="rId3"/>
    <p:sldLayoutId id="2147494929" r:id="rId4"/>
    <p:sldLayoutId id="2147496501" r:id="rId5"/>
    <p:sldLayoutId id="2147496502" r:id="rId6"/>
    <p:sldLayoutId id="2147496503" r:id="rId7"/>
    <p:sldLayoutId id="2147496504" r:id="rId8"/>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userDrawn="1">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041326751"/>
      </p:ext>
    </p:extLst>
  </p:cSld>
  <p:clrMap bg1="dk1" tx1="lt1" bg2="dk2" tx2="lt2" accent1="accent1" accent2="accent2" accent3="accent3" accent4="accent4" accent5="accent5" accent6="accent6" hlink="hlink" folHlink="folHlink"/>
  <p:sldLayoutIdLst>
    <p:sldLayoutId id="2147496248" r:id="rId1"/>
    <p:sldLayoutId id="2147496249" r:id="rId2"/>
    <p:sldLayoutId id="2147496250" r:id="rId3"/>
    <p:sldLayoutId id="2147496251" r:id="rId4"/>
    <p:sldLayoutId id="2147496252" r:id="rId5"/>
    <p:sldLayoutId id="2147496253" r:id="rId6"/>
    <p:sldLayoutId id="2147496254" r:id="rId7"/>
    <p:sldLayoutId id="2147496277" r:id="rId8"/>
    <p:sldLayoutId id="2147496278" r:id="rId9"/>
    <p:sldLayoutId id="2147496279" r:id="rId10"/>
    <p:sldLayoutId id="2147496280" r:id="rId11"/>
    <p:sldLayoutId id="2147496281" r:id="rId12"/>
  </p:sldLayoutIdLst>
  <p:transition>
    <p:fade/>
  </p:transition>
  <p:hf sldNum="0" hdr="0" ftr="0" dt="0"/>
  <p:txStyles>
    <p:title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C14C4E5A-69B9-5E17-3D9A-61F4E4818CED}"/>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3969668422"/>
      </p:ext>
    </p:extLst>
  </p:cSld>
  <p:clrMap bg1="dk1" tx1="lt1" bg2="dk2" tx2="lt2" accent1="accent1" accent2="accent2" accent3="accent3" accent4="accent4" accent5="accent5" accent6="accent6" hlink="hlink" folHlink="folHlink"/>
  <p:sldLayoutIdLst>
    <p:sldLayoutId id="2147496284" r:id="rId1"/>
    <p:sldLayoutId id="2147496285" r:id="rId2"/>
    <p:sldLayoutId id="2147496286" r:id="rId3"/>
    <p:sldLayoutId id="2147496287" r:id="rId4"/>
    <p:sldLayoutId id="2147496288" r:id="rId5"/>
    <p:sldLayoutId id="2147496289" r:id="rId6"/>
    <p:sldLayoutId id="2147496290" r:id="rId7"/>
    <p:sldLayoutId id="2147496291" r:id="rId8"/>
    <p:sldLayoutId id="2147496292" r:id="rId9"/>
    <p:sldLayoutId id="2147496293" r:id="rId10"/>
    <p:sldLayoutId id="2147496294" r:id="rId11"/>
    <p:sldLayoutId id="2147496295" r:id="rId12"/>
    <p:sldLayoutId id="2147496296" r:id="rId13"/>
    <p:sldLayoutId id="2147496327" r:id="rId14"/>
    <p:sldLayoutId id="2147496328" r:id="rId15"/>
    <p:sldLayoutId id="2147496329"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467FCB69-E8FC-43B1-9D20-24836226607C}"/>
              </a:ext>
            </a:extLst>
          </p:cNvPr>
          <p:cNvPicPr>
            <a:picLocks noChangeAspect="1"/>
          </p:cNvPicPr>
          <p:nvPr userDrawn="1"/>
        </p:nvPicPr>
        <p:blipFill>
          <a:blip r:embed="rId6"/>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3224228403"/>
      </p:ext>
    </p:extLst>
  </p:cSld>
  <p:clrMap bg1="lt1" tx1="dk1" bg2="lt2" tx2="dk2" accent1="accent1" accent2="accent2" accent3="accent3" accent4="accent4" accent5="accent5" accent6="accent6" hlink="hlink" folHlink="folHlink"/>
  <p:sldLayoutIdLst>
    <p:sldLayoutId id="2147496412" r:id="rId1"/>
    <p:sldLayoutId id="2147496413" r:id="rId2"/>
    <p:sldLayoutId id="2147496414" r:id="rId3"/>
    <p:sldLayoutId id="2147496415"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560008595"/>
      </p:ext>
    </p:extLst>
  </p:cSld>
  <p:clrMap bg1="dk1" tx1="lt1" bg2="dk2" tx2="lt2" accent1="accent1" accent2="accent2" accent3="accent3" accent4="accent4" accent5="accent5" accent6="accent6" hlink="hlink" folHlink="folHlink"/>
  <p:sldLayoutIdLst>
    <p:sldLayoutId id="2147496436" r:id="rId1"/>
    <p:sldLayoutId id="2147496437" r:id="rId2"/>
    <p:sldLayoutId id="2147496438" r:id="rId3"/>
    <p:sldLayoutId id="2147496439" r:id="rId4"/>
    <p:sldLayoutId id="2147496440" r:id="rId5"/>
    <p:sldLayoutId id="2147496441" r:id="rId6"/>
    <p:sldLayoutId id="2147496442" r:id="rId7"/>
    <p:sldLayoutId id="2147496443" r:id="rId8"/>
    <p:sldLayoutId id="2147496444" r:id="rId9"/>
    <p:sldLayoutId id="2147496445" r:id="rId10"/>
    <p:sldLayoutId id="2147496446" r:id="rId11"/>
    <p:sldLayoutId id="2147496447" r:id="rId12"/>
    <p:sldLayoutId id="2147496453" r:id="rId13"/>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998178995"/>
      </p:ext>
    </p:extLst>
  </p:cSld>
  <p:clrMap bg1="lt1" tx1="dk1" bg2="lt2" tx2="dk2" accent1="accent1" accent2="accent2" accent3="accent3" accent4="accent4" accent5="accent5" accent6="accent6" hlink="hlink" folHlink="folHlink"/>
  <p:sldLayoutIdLst>
    <p:sldLayoutId id="2147496478" r:id="rId1"/>
    <p:sldLayoutId id="2147496479" r:id="rId2"/>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425806767"/>
      </p:ext>
    </p:extLst>
  </p:cSld>
  <p:clrMap bg1="dk1" tx1="lt1" bg2="dk2" tx2="lt2" accent1="accent1" accent2="accent2" accent3="accent3" accent4="accent4" accent5="accent5" accent6="accent6" hlink="hlink" folHlink="folHlink"/>
  <p:sldLayoutIdLst>
    <p:sldLayoutId id="2147496500"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82316201"/>
      </p:ext>
    </p:extLst>
  </p:cSld>
  <p:clrMap bg1="dk1" tx1="lt1" bg2="dk2" tx2="lt2" accent1="accent1" accent2="accent2" accent3="accent3" accent4="accent4" accent5="accent5" accent6="accent6" hlink="hlink" folHlink="folHlink"/>
  <p:sldLayoutIdLst>
    <p:sldLayoutId id="2147496488" r:id="rId1"/>
    <p:sldLayoutId id="2147496489" r:id="rId2"/>
    <p:sldLayoutId id="2147496490" r:id="rId3"/>
    <p:sldLayoutId id="2147496491" r:id="rId4"/>
    <p:sldLayoutId id="2147496492" r:id="rId5"/>
    <p:sldLayoutId id="2147496493" r:id="rId6"/>
    <p:sldLayoutId id="2147496494" r:id="rId7"/>
    <p:sldLayoutId id="2147496496" r:id="rId8"/>
    <p:sldLayoutId id="2147496497" r:id="rId9"/>
    <p:sldLayoutId id="2147496498" r:id="rId10"/>
    <p:sldLayoutId id="2147496499" r:id="rId11"/>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749883747"/>
      </p:ext>
    </p:extLst>
  </p:cSld>
  <p:clrMap bg1="dk1" tx1="lt1" bg2="dk2" tx2="lt2" accent1="accent1" accent2="accent2" accent3="accent3" accent4="accent4" accent5="accent5" accent6="accent6" hlink="hlink" folHlink="folHlink"/>
  <p:sldLayoutIdLst>
    <p:sldLayoutId id="2147495563" r:id="rId1"/>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8"/>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053859641"/>
      </p:ext>
    </p:extLst>
  </p:cSld>
  <p:clrMap bg1="dk1" tx1="lt1" bg2="dk2" tx2="lt2" accent1="accent1" accent2="accent2" accent3="accent3" accent4="accent4" accent5="accent5" accent6="accent6" hlink="hlink" folHlink="folHlink"/>
  <p:sldLayoutIdLst>
    <p:sldLayoutId id="2147495573" r:id="rId1"/>
    <p:sldLayoutId id="2147495575" r:id="rId2"/>
    <p:sldLayoutId id="2147495576" r:id="rId3"/>
    <p:sldLayoutId id="2147495577" r:id="rId4"/>
    <p:sldLayoutId id="2147495578" r:id="rId5"/>
    <p:sldLayoutId id="2147495579" r:id="rId6"/>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7"/>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461082673"/>
      </p:ext>
    </p:extLst>
  </p:cSld>
  <p:clrMap bg1="dk1" tx1="lt1" bg2="dk2" tx2="lt2" accent1="accent1" accent2="accent2" accent3="accent3" accent4="accent4" accent5="accent5" accent6="accent6" hlink="hlink" folHlink="folHlink"/>
  <p:sldLayoutIdLst>
    <p:sldLayoutId id="2147496067" r:id="rId1"/>
    <p:sldLayoutId id="2147496068" r:id="rId2"/>
    <p:sldLayoutId id="2147496069" r:id="rId3"/>
    <p:sldLayoutId id="2147496070" r:id="rId4"/>
    <p:sldLayoutId id="2147496071" r:id="rId5"/>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44298899"/>
      </p:ext>
    </p:extLst>
  </p:cSld>
  <p:clrMap bg1="dk1" tx1="lt1" bg2="dk2" tx2="lt2" accent1="accent1" accent2="accent2" accent3="accent3" accent4="accent4" accent5="accent5" accent6="accent6" hlink="hlink" folHlink="folHlink"/>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21974471"/>
      </p:ext>
    </p:extLst>
  </p:cSld>
  <p:clrMap bg1="dk1" tx1="lt1" bg2="dk2" tx2="lt2" accent1="accent1" accent2="accent2" accent3="accent3" accent4="accent4" accent5="accent5" accent6="accent6" hlink="hlink" folHlink="folHlink"/>
  <p:sldLayoutIdLst>
    <p:sldLayoutId id="2147496096" r:id="rId1"/>
    <p:sldLayoutId id="2147496097" r:id="rId2"/>
    <p:sldLayoutId id="2147496098" r:id="rId3"/>
    <p:sldLayoutId id="2147496099" r:id="rId4"/>
    <p:sldLayoutId id="2147496100" r:id="rId5"/>
    <p:sldLayoutId id="2147496101" r:id="rId6"/>
    <p:sldLayoutId id="2147496106" r:id="rId7"/>
    <p:sldLayoutId id="2147496110" r:id="rId8"/>
    <p:sldLayoutId id="2147496111" r:id="rId9"/>
    <p:sldLayoutId id="2147496112" r:id="rId10"/>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128120447"/>
      </p:ext>
    </p:extLst>
  </p:cSld>
  <p:clrMap bg1="dk1" tx1="lt1" bg2="dk2" tx2="lt2" accent1="accent1" accent2="accent2" accent3="accent3" accent4="accent4" accent5="accent5" accent6="accent6" hlink="hlink" folHlink="folHlink"/>
  <p:sldLayoutIdLst>
    <p:sldLayoutId id="2147496120" r:id="rId1"/>
    <p:sldLayoutId id="2147496123" r:id="rId2"/>
    <p:sldLayoutId id="2147496124" r:id="rId3"/>
    <p:sldLayoutId id="2147496125" r:id="rId4"/>
    <p:sldLayoutId id="2147496154" r:id="rId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275105346"/>
      </p:ext>
    </p:extLst>
  </p:cSld>
  <p:clrMap bg1="dk1" tx1="lt1" bg2="dk2" tx2="lt2" accent1="accent1" accent2="accent2" accent3="accent3" accent4="accent4" accent5="accent5" accent6="accent6" hlink="hlink" folHlink="folHlink"/>
  <p:sldLayoutIdLst>
    <p:sldLayoutId id="2147496156" r:id="rId1"/>
    <p:sldLayoutId id="2147496157" r:id="rId2"/>
    <p:sldLayoutId id="2147496158" r:id="rId3"/>
    <p:sldLayoutId id="2147496159" r:id="rId4"/>
    <p:sldLayoutId id="2147496160" r:id="rId5"/>
    <p:sldLayoutId id="2147496161" r:id="rId6"/>
    <p:sldLayoutId id="2147496162" r:id="rId7"/>
    <p:sldLayoutId id="2147496163" r:id="rId8"/>
    <p:sldLayoutId id="2147496164" r:id="rId9"/>
    <p:sldLayoutId id="2147496165" r:id="rId10"/>
    <p:sldLayoutId id="2147496166" r:id="rId11"/>
    <p:sldLayoutId id="2147496167" r:id="rId12"/>
    <p:sldLayoutId id="2147496168" r:id="rId13"/>
    <p:sldLayoutId id="2147496169" r:id="rId14"/>
    <p:sldLayoutId id="2147496170" r:id="rId15"/>
    <p:sldLayoutId id="2147496171" r:id="rId16"/>
    <p:sldLayoutId id="2147496172" r:id="rId17"/>
    <p:sldLayoutId id="2147496173" r:id="rId18"/>
    <p:sldLayoutId id="2147496174" r:id="rId19"/>
    <p:sldLayoutId id="2147496175" r:id="rId20"/>
    <p:sldLayoutId id="2147496176" r:id="rId21"/>
    <p:sldLayoutId id="2147496177" r:id="rId22"/>
    <p:sldLayoutId id="2147496178" r:id="rId23"/>
    <p:sldLayoutId id="2147496179" r:id="rId24"/>
    <p:sldLayoutId id="2147496180" r:id="rId25"/>
    <p:sldLayoutId id="2147496181" r:id="rId26"/>
    <p:sldLayoutId id="2147496182" r:id="rId27"/>
    <p:sldLayoutId id="2147496183" r:id="rId28"/>
    <p:sldLayoutId id="2147496187" r:id="rId29"/>
  </p:sldLayoutIdLst>
  <p:transition>
    <p:fade/>
  </p:transition>
  <p:txStyles>
    <p:title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920107554"/>
      </p:ext>
    </p:extLst>
  </p:cSld>
  <p:clrMap bg1="lt1" tx1="dk1" bg2="lt2" tx2="dk2" accent1="accent1" accent2="accent2" accent3="accent3" accent4="accent4" accent5="accent5" accent6="accent6" hlink="hlink" folHlink="folHlink"/>
  <p:sldLayoutIdLst>
    <p:sldLayoutId id="2147496190" r:id="rId1"/>
    <p:sldLayoutId id="2147496191" r:id="rId2"/>
    <p:sldLayoutId id="2147496192" r:id="rId3"/>
    <p:sldLayoutId id="2147496193" r:id="rId4"/>
    <p:sldLayoutId id="2147496194" r:id="rId5"/>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7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13" Type="http://schemas.openxmlformats.org/officeDocument/2006/relationships/image" Target="../media/image38.png"/><Relationship Id="rId18" Type="http://schemas.openxmlformats.org/officeDocument/2006/relationships/image" Target="../media/image43.png"/><Relationship Id="rId26" Type="http://schemas.openxmlformats.org/officeDocument/2006/relationships/image" Target="../media/image50.png"/><Relationship Id="rId39" Type="http://schemas.openxmlformats.org/officeDocument/2006/relationships/image" Target="../media/image62.png"/><Relationship Id="rId21" Type="http://schemas.openxmlformats.org/officeDocument/2006/relationships/image" Target="../media/image46.png"/><Relationship Id="rId34" Type="http://schemas.openxmlformats.org/officeDocument/2006/relationships/image" Target="../media/image57.svg"/><Relationship Id="rId7" Type="http://schemas.openxmlformats.org/officeDocument/2006/relationships/image" Target="../media/image32.png"/><Relationship Id="rId2" Type="http://schemas.openxmlformats.org/officeDocument/2006/relationships/notesSlide" Target="../notesSlides/notesSlide8.xml"/><Relationship Id="rId16" Type="http://schemas.openxmlformats.org/officeDocument/2006/relationships/image" Target="../media/image41.png"/><Relationship Id="rId20" Type="http://schemas.openxmlformats.org/officeDocument/2006/relationships/image" Target="../media/image45.png"/><Relationship Id="rId29" Type="http://schemas.openxmlformats.org/officeDocument/2006/relationships/image" Target="../media/image52.png"/><Relationship Id="rId41" Type="http://schemas.openxmlformats.org/officeDocument/2006/relationships/image" Target="../media/image64.svg"/><Relationship Id="rId1" Type="http://schemas.openxmlformats.org/officeDocument/2006/relationships/slideLayout" Target="../slideLayouts/slideLayout5.xml"/><Relationship Id="rId6" Type="http://schemas.openxmlformats.org/officeDocument/2006/relationships/image" Target="../media/image31.svg"/><Relationship Id="rId11" Type="http://schemas.openxmlformats.org/officeDocument/2006/relationships/image" Target="../media/image36.png"/><Relationship Id="rId24" Type="http://schemas.openxmlformats.org/officeDocument/2006/relationships/image" Target="../media/image48.png"/><Relationship Id="rId32" Type="http://schemas.openxmlformats.org/officeDocument/2006/relationships/image" Target="../media/image55.svg"/><Relationship Id="rId37" Type="http://schemas.openxmlformats.org/officeDocument/2006/relationships/image" Target="../media/image60.png"/><Relationship Id="rId40" Type="http://schemas.openxmlformats.org/officeDocument/2006/relationships/image" Target="../media/image63.png"/><Relationship Id="rId5" Type="http://schemas.openxmlformats.org/officeDocument/2006/relationships/image" Target="../media/image30.png"/><Relationship Id="rId15" Type="http://schemas.openxmlformats.org/officeDocument/2006/relationships/image" Target="../media/image40.svg"/><Relationship Id="rId23" Type="http://schemas.openxmlformats.org/officeDocument/2006/relationships/image" Target="../media/image47.png"/><Relationship Id="rId28" Type="http://schemas.openxmlformats.org/officeDocument/2006/relationships/image" Target="../media/image21.png"/><Relationship Id="rId36" Type="http://schemas.openxmlformats.org/officeDocument/2006/relationships/image" Target="../media/image59.svg"/><Relationship Id="rId10" Type="http://schemas.openxmlformats.org/officeDocument/2006/relationships/image" Target="../media/image35.svg"/><Relationship Id="rId19" Type="http://schemas.openxmlformats.org/officeDocument/2006/relationships/image" Target="../media/image44.png"/><Relationship Id="rId31" Type="http://schemas.openxmlformats.org/officeDocument/2006/relationships/image" Target="../media/image54.png"/><Relationship Id="rId4" Type="http://schemas.openxmlformats.org/officeDocument/2006/relationships/image" Target="../media/image29.svg"/><Relationship Id="rId9" Type="http://schemas.openxmlformats.org/officeDocument/2006/relationships/image" Target="../media/image34.png"/><Relationship Id="rId14" Type="http://schemas.openxmlformats.org/officeDocument/2006/relationships/image" Target="../media/image39.png"/><Relationship Id="rId22" Type="http://schemas.microsoft.com/office/2007/relationships/hdphoto" Target="../media/hdphoto3.wdp"/><Relationship Id="rId27" Type="http://schemas.openxmlformats.org/officeDocument/2006/relationships/image" Target="../media/image51.svg"/><Relationship Id="rId30" Type="http://schemas.openxmlformats.org/officeDocument/2006/relationships/image" Target="../media/image53.svg"/><Relationship Id="rId35" Type="http://schemas.openxmlformats.org/officeDocument/2006/relationships/image" Target="../media/image58.png"/><Relationship Id="rId8" Type="http://schemas.openxmlformats.org/officeDocument/2006/relationships/image" Target="../media/image33.svg"/><Relationship Id="rId3" Type="http://schemas.openxmlformats.org/officeDocument/2006/relationships/image" Target="../media/image28.png"/><Relationship Id="rId12" Type="http://schemas.openxmlformats.org/officeDocument/2006/relationships/image" Target="../media/image37.png"/><Relationship Id="rId17" Type="http://schemas.openxmlformats.org/officeDocument/2006/relationships/image" Target="../media/image42.svg"/><Relationship Id="rId25" Type="http://schemas.openxmlformats.org/officeDocument/2006/relationships/image" Target="../media/image49.svg"/><Relationship Id="rId33" Type="http://schemas.openxmlformats.org/officeDocument/2006/relationships/image" Target="../media/image56.png"/><Relationship Id="rId38"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97E3B651-F9A3-7ADA-290F-6F142C4A101B}"/>
              </a:ext>
            </a:extLst>
          </p:cNvPr>
          <p:cNvSpPr txBox="1">
            <a:spLocks/>
          </p:cNvSpPr>
          <p:nvPr/>
        </p:nvSpPr>
        <p:spPr>
          <a:xfrm>
            <a:off x="969633" y="2539305"/>
            <a:ext cx="3999932" cy="1354217"/>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200" b="0" kern="1200" cap="none" spc="-50" baseline="0">
                <a:ln w="3175">
                  <a:noFill/>
                </a:ln>
                <a:solidFill>
                  <a:schemeClr val="tx1"/>
                </a:solidFill>
                <a:effectLst/>
                <a:latin typeface="+mj-lt"/>
                <a:ea typeface="+mn-ea"/>
                <a:cs typeface="Segoe UI" pitchFamily="34" charset="0"/>
              </a:defRPr>
            </a:lvl1pPr>
          </a:lstStyle>
          <a:p>
            <a:pPr algn="ctr"/>
            <a:r>
              <a:rPr lang="en-US" altLang="zh-CN" sz="4400" dirty="0">
                <a:gradFill flip="none" rotWithShape="1">
                  <a:gsLst>
                    <a:gs pos="100000">
                      <a:srgbClr val="CD98D0"/>
                    </a:gs>
                    <a:gs pos="0">
                      <a:srgbClr val="8DC8E8"/>
                    </a:gs>
                  </a:gsLst>
                  <a:lin ang="2700000" scaled="1"/>
                  <a:tileRect/>
                </a:gradFill>
                <a:latin typeface="微软雅黑" panose="020B0503020204020204" pitchFamily="34" charset="-122"/>
                <a:ea typeface="微软雅黑" panose="020B0503020204020204" pitchFamily="34" charset="-122"/>
                <a:cs typeface="Segoe UI"/>
              </a:rPr>
              <a:t>Azure OpenAI</a:t>
            </a:r>
            <a:r>
              <a:rPr lang="zh-CN" altLang="en-US" sz="4400" dirty="0">
                <a:gradFill flip="none" rotWithShape="1">
                  <a:gsLst>
                    <a:gs pos="100000">
                      <a:srgbClr val="CD98D0"/>
                    </a:gs>
                    <a:gs pos="0">
                      <a:srgbClr val="8DC8E8"/>
                    </a:gs>
                  </a:gsLst>
                  <a:lin ang="2700000" scaled="1"/>
                  <a:tileRect/>
                </a:gradFill>
                <a:latin typeface="微软雅黑" panose="020B0503020204020204" pitchFamily="34" charset="-122"/>
                <a:ea typeface="微软雅黑" panose="020B0503020204020204" pitchFamily="34" charset="-122"/>
                <a:cs typeface="Segoe UI"/>
              </a:rPr>
              <a:t>介绍</a:t>
            </a:r>
          </a:p>
        </p:txBody>
      </p:sp>
      <p:pic>
        <p:nvPicPr>
          <p:cNvPr id="2" name="图片 1">
            <a:extLst>
              <a:ext uri="{FF2B5EF4-FFF2-40B4-BE49-F238E27FC236}">
                <a16:creationId xmlns:a16="http://schemas.microsoft.com/office/drawing/2014/main" id="{10E7EDE5-18C9-45A5-EA9C-DA4507FF9612}"/>
              </a:ext>
            </a:extLst>
          </p:cNvPr>
          <p:cNvPicPr>
            <a:picLocks noChangeAspect="1"/>
          </p:cNvPicPr>
          <p:nvPr/>
        </p:nvPicPr>
        <p:blipFill>
          <a:blip r:embed="rId3"/>
          <a:stretch>
            <a:fillRect/>
          </a:stretch>
        </p:blipFill>
        <p:spPr>
          <a:xfrm>
            <a:off x="6771823" y="1437346"/>
            <a:ext cx="3873130" cy="1856839"/>
          </a:xfrm>
          <a:prstGeom prst="rect">
            <a:avLst/>
          </a:prstGeom>
        </p:spPr>
      </p:pic>
    </p:spTree>
    <p:extLst>
      <p:ext uri="{BB962C8B-B14F-4D97-AF65-F5344CB8AC3E}">
        <p14:creationId xmlns:p14="http://schemas.microsoft.com/office/powerpoint/2010/main" val="179372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crosoft AI">
            <a:extLst>
              <a:ext uri="{FF2B5EF4-FFF2-40B4-BE49-F238E27FC236}">
                <a16:creationId xmlns:a16="http://schemas.microsoft.com/office/drawing/2014/main" id="{8F85588A-F8C3-4C8E-9149-C73394C5448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62205" y="2430367"/>
            <a:ext cx="5067591" cy="1997267"/>
          </a:xfrm>
          <a:prstGeom prst="rect">
            <a:avLst/>
          </a:prstGeom>
        </p:spPr>
      </p:pic>
    </p:spTree>
    <p:extLst>
      <p:ext uri="{BB962C8B-B14F-4D97-AF65-F5344CB8AC3E}">
        <p14:creationId xmlns:p14="http://schemas.microsoft.com/office/powerpoint/2010/main" val="35650893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0"/>
                                  </p:stCondLst>
                                  <p:childTnLst>
                                    <p:animMotion origin="layout" path="M 2.25428E-6 0.04607 L 2.25428E-6 -6.58193E-7 " pathEditMode="relative" rAng="0" ptsTypes="AA">
                                      <p:cBhvr>
                                        <p:cTn id="9" dur="600" fill="hold"/>
                                        <p:tgtEl>
                                          <p:spTgt spid="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1150989-72D7-BF3B-BA21-2782DC648195}"/>
              </a:ext>
              <a:ext uri="{C183D7F6-B498-43B3-948B-1728B52AA6E4}">
                <adec:decorative xmlns:adec="http://schemas.microsoft.com/office/drawing/2017/decorative" val="1"/>
              </a:ext>
            </a:extLst>
          </p:cNvPr>
          <p:cNvSpPr/>
          <p:nvPr/>
        </p:nvSpPr>
        <p:spPr bwMode="auto">
          <a:xfrm>
            <a:off x="717453" y="881546"/>
            <a:ext cx="4515730" cy="5655969"/>
          </a:xfrm>
          <a:prstGeom prst="roundRect">
            <a:avLst>
              <a:gd name="adj" fmla="val 393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4DD29979-A5A5-6790-E82A-8C7D9AD61E9C}"/>
              </a:ext>
              <a:ext uri="{C183D7F6-B498-43B3-948B-1728B52AA6E4}">
                <adec:decorative xmlns:adec="http://schemas.microsoft.com/office/drawing/2017/decorative" val="1"/>
              </a:ext>
            </a:extLst>
          </p:cNvPr>
          <p:cNvSpPr/>
          <p:nvPr/>
        </p:nvSpPr>
        <p:spPr bwMode="auto">
          <a:xfrm>
            <a:off x="1378634" y="2004185"/>
            <a:ext cx="3780693" cy="4455961"/>
          </a:xfrm>
          <a:prstGeom prst="roundRect">
            <a:avLst>
              <a:gd name="adj" fmla="val 393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59F72BA9-1DB4-1177-704C-53C6C509F8D4}"/>
              </a:ext>
              <a:ext uri="{C183D7F6-B498-43B3-948B-1728B52AA6E4}">
                <adec:decorative xmlns:adec="http://schemas.microsoft.com/office/drawing/2017/decorative" val="1"/>
              </a:ext>
            </a:extLst>
          </p:cNvPr>
          <p:cNvSpPr/>
          <p:nvPr/>
        </p:nvSpPr>
        <p:spPr bwMode="auto">
          <a:xfrm>
            <a:off x="2025748" y="3829449"/>
            <a:ext cx="3048734" cy="2529439"/>
          </a:xfrm>
          <a:prstGeom prst="roundRect">
            <a:avLst>
              <a:gd name="adj" fmla="val 3938"/>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B8709648-7975-BF3E-5CA4-EEF3321D873E}"/>
              </a:ext>
            </a:extLst>
          </p:cNvPr>
          <p:cNvSpPr txBox="1"/>
          <p:nvPr/>
        </p:nvSpPr>
        <p:spPr>
          <a:xfrm>
            <a:off x="893545" y="981200"/>
            <a:ext cx="4227687" cy="307777"/>
          </a:xfrm>
          <a:prstGeom prst="rect">
            <a:avLst/>
          </a:prstGeom>
          <a:noFill/>
        </p:spPr>
        <p:txBody>
          <a:bodyPr wrap="square" lIns="0" tIns="0" rIns="0" bIns="0" rtlCol="0">
            <a:spAutoFit/>
          </a:bodyPr>
          <a:lstStyle/>
          <a:p>
            <a:pPr algn="l"/>
            <a:r>
              <a:rPr lang="zh-CN" altLang="en-US" sz="2000" b="1">
                <a:gradFill>
                  <a:gsLst>
                    <a:gs pos="2917">
                      <a:schemeClr val="tx1"/>
                    </a:gs>
                    <a:gs pos="30000">
                      <a:schemeClr val="tx1"/>
                    </a:gs>
                  </a:gsLst>
                  <a:lin ang="5400000" scaled="0"/>
                </a:gradFill>
                <a:latin typeface="微软雅黑" panose="020B0503020204020204" pitchFamily="34" charset="-122"/>
                <a:ea typeface="微软雅黑" panose="020B0503020204020204" pitchFamily="34" charset="-122"/>
              </a:rPr>
              <a:t>人工智能</a:t>
            </a:r>
            <a:endParaRPr lang="en-AU" sz="2000" b="1">
              <a:gradFill>
                <a:gsLst>
                  <a:gs pos="2917">
                    <a:schemeClr val="tx1"/>
                  </a:gs>
                  <a:gs pos="30000">
                    <a:schemeClr val="tx1"/>
                  </a:gs>
                </a:gsLst>
                <a:lin ang="5400000" scaled="0"/>
              </a:gradFill>
              <a:latin typeface="微软雅黑" panose="020B0503020204020204" pitchFamily="34" charset="-122"/>
              <a:ea typeface="微软雅黑" panose="020B0503020204020204" pitchFamily="34" charset="-122"/>
            </a:endParaRPr>
          </a:p>
        </p:txBody>
      </p:sp>
      <p:sp>
        <p:nvSpPr>
          <p:cNvPr id="6" name="TextBox 5">
            <a:extLst>
              <a:ext uri="{FF2B5EF4-FFF2-40B4-BE49-F238E27FC236}">
                <a16:creationId xmlns:a16="http://schemas.microsoft.com/office/drawing/2014/main" id="{1C7F63AE-CFA4-34D8-DAC4-29CF3807DBCC}"/>
              </a:ext>
            </a:extLst>
          </p:cNvPr>
          <p:cNvSpPr txBox="1"/>
          <p:nvPr/>
        </p:nvSpPr>
        <p:spPr>
          <a:xfrm>
            <a:off x="1538810" y="2152028"/>
            <a:ext cx="3048734" cy="307777"/>
          </a:xfrm>
          <a:prstGeom prst="rect">
            <a:avLst/>
          </a:prstGeom>
          <a:noFill/>
        </p:spPr>
        <p:txBody>
          <a:bodyPr wrap="square" lIns="0" tIns="0" rIns="0" bIns="0" rtlCol="0">
            <a:spAutoFit/>
          </a:bodyPr>
          <a:lstStyle/>
          <a:p>
            <a:pPr algn="l"/>
            <a:r>
              <a:rPr lang="zh-CN" altLang="en-US" sz="2000" b="1">
                <a:gradFill>
                  <a:gsLst>
                    <a:gs pos="2917">
                      <a:schemeClr val="tx1"/>
                    </a:gs>
                    <a:gs pos="30000">
                      <a:schemeClr val="tx1"/>
                    </a:gs>
                  </a:gsLst>
                  <a:lin ang="5400000" scaled="0"/>
                </a:gradFill>
                <a:latin typeface="微软雅黑" panose="020B0503020204020204" pitchFamily="34" charset="-122"/>
                <a:ea typeface="微软雅黑" panose="020B0503020204020204" pitchFamily="34" charset="-122"/>
              </a:rPr>
              <a:t>机器学习</a:t>
            </a:r>
            <a:endParaRPr lang="en-AU" sz="2000" b="1">
              <a:gradFill>
                <a:gsLst>
                  <a:gs pos="2917">
                    <a:schemeClr val="tx1"/>
                  </a:gs>
                  <a:gs pos="30000">
                    <a:schemeClr val="tx1"/>
                  </a:gs>
                </a:gsLst>
                <a:lin ang="5400000" scaled="0"/>
              </a:gradFill>
              <a:latin typeface="微软雅黑" panose="020B0503020204020204" pitchFamily="34" charset="-122"/>
              <a:ea typeface="微软雅黑" panose="020B0503020204020204" pitchFamily="34" charset="-122"/>
            </a:endParaRPr>
          </a:p>
        </p:txBody>
      </p:sp>
      <p:sp>
        <p:nvSpPr>
          <p:cNvPr id="7" name="TextBox 6">
            <a:extLst>
              <a:ext uri="{FF2B5EF4-FFF2-40B4-BE49-F238E27FC236}">
                <a16:creationId xmlns:a16="http://schemas.microsoft.com/office/drawing/2014/main" id="{5E03BE6D-ED33-15B2-8395-DD4AAF6A0561}"/>
              </a:ext>
            </a:extLst>
          </p:cNvPr>
          <p:cNvSpPr txBox="1"/>
          <p:nvPr/>
        </p:nvSpPr>
        <p:spPr>
          <a:xfrm>
            <a:off x="2135363" y="3922533"/>
            <a:ext cx="1893274" cy="307777"/>
          </a:xfrm>
          <a:prstGeom prst="rect">
            <a:avLst/>
          </a:prstGeom>
          <a:noFill/>
        </p:spPr>
        <p:txBody>
          <a:bodyPr wrap="square" lIns="0" tIns="0" rIns="0" bIns="0" rtlCol="0">
            <a:spAutoFit/>
          </a:bodyPr>
          <a:lstStyle/>
          <a:p>
            <a:pPr algn="l"/>
            <a:r>
              <a:rPr lang="zh-CN" altLang="en-US" sz="2000" b="1">
                <a:gradFill>
                  <a:gsLst>
                    <a:gs pos="2917">
                      <a:schemeClr val="tx1"/>
                    </a:gs>
                    <a:gs pos="30000">
                      <a:schemeClr val="tx1"/>
                    </a:gs>
                  </a:gsLst>
                  <a:lin ang="5400000" scaled="0"/>
                </a:gradFill>
                <a:latin typeface="微软雅黑" panose="020B0503020204020204" pitchFamily="34" charset="-122"/>
                <a:ea typeface="微软雅黑" panose="020B0503020204020204" pitchFamily="34" charset="-122"/>
              </a:rPr>
              <a:t>深度学习</a:t>
            </a:r>
            <a:endParaRPr lang="en-AU" sz="2000" b="1">
              <a:gradFill>
                <a:gsLst>
                  <a:gs pos="2917">
                    <a:schemeClr val="tx1"/>
                  </a:gs>
                  <a:gs pos="30000">
                    <a:schemeClr val="tx1"/>
                  </a:gs>
                </a:gsLst>
                <a:lin ang="5400000" scaled="0"/>
              </a:gradFill>
              <a:latin typeface="微软雅黑" panose="020B0503020204020204" pitchFamily="34" charset="-122"/>
              <a:ea typeface="微软雅黑" panose="020B0503020204020204" pitchFamily="34" charset="-122"/>
            </a:endParaRPr>
          </a:p>
        </p:txBody>
      </p:sp>
      <p:grpSp>
        <p:nvGrpSpPr>
          <p:cNvPr id="15" name="Group 14" descr="Calendar showing 1956">
            <a:extLst>
              <a:ext uri="{FF2B5EF4-FFF2-40B4-BE49-F238E27FC236}">
                <a16:creationId xmlns:a16="http://schemas.microsoft.com/office/drawing/2014/main" id="{F7EF235E-69D4-01D4-A75F-6FADF6A1C46E}"/>
              </a:ext>
            </a:extLst>
          </p:cNvPr>
          <p:cNvGrpSpPr/>
          <p:nvPr/>
        </p:nvGrpSpPr>
        <p:grpSpPr>
          <a:xfrm>
            <a:off x="6275994" y="876126"/>
            <a:ext cx="636451" cy="587831"/>
            <a:chOff x="11022035" y="3798326"/>
            <a:chExt cx="513293" cy="474080"/>
          </a:xfrm>
        </p:grpSpPr>
        <p:sp>
          <p:nvSpPr>
            <p:cNvPr id="22" name="Freeform: Shape 21">
              <a:extLst>
                <a:ext uri="{FF2B5EF4-FFF2-40B4-BE49-F238E27FC236}">
                  <a16:creationId xmlns:a16="http://schemas.microsoft.com/office/drawing/2014/main" id="{4F248F02-5D39-1EA4-881D-C5256EDD464C}"/>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8FB59A5C-7D25-757C-38B1-3BE3611FD956}"/>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solidFill>
              <a:schemeClr val="accent2">
                <a:alpha val="57000"/>
              </a:schemeClr>
            </a:solidFill>
            <a:ln w="7541"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1956</a:t>
              </a:r>
            </a:p>
          </p:txBody>
        </p:sp>
        <p:sp>
          <p:nvSpPr>
            <p:cNvPr id="24" name="Freeform: Shape 23">
              <a:extLst>
                <a:ext uri="{FF2B5EF4-FFF2-40B4-BE49-F238E27FC236}">
                  <a16:creationId xmlns:a16="http://schemas.microsoft.com/office/drawing/2014/main" id="{42AD6B50-2838-88C3-E44C-7FC5690BF746}"/>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7A1D6208-732D-ED5C-266E-4F714E1B023E}"/>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solidFill>
              <a:srgbClr val="001D33"/>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grpSp>
      <p:grpSp>
        <p:nvGrpSpPr>
          <p:cNvPr id="29" name="Group 28" descr="Calendar showing 1997">
            <a:extLst>
              <a:ext uri="{FF2B5EF4-FFF2-40B4-BE49-F238E27FC236}">
                <a16:creationId xmlns:a16="http://schemas.microsoft.com/office/drawing/2014/main" id="{1D358392-AE3E-DA17-10C7-4C22A86472C5}"/>
              </a:ext>
            </a:extLst>
          </p:cNvPr>
          <p:cNvGrpSpPr/>
          <p:nvPr/>
        </p:nvGrpSpPr>
        <p:grpSpPr>
          <a:xfrm>
            <a:off x="6275994" y="2478685"/>
            <a:ext cx="636451" cy="587830"/>
            <a:chOff x="11022035" y="3798326"/>
            <a:chExt cx="513293" cy="474080"/>
          </a:xfrm>
        </p:grpSpPr>
        <p:sp>
          <p:nvSpPr>
            <p:cNvPr id="30" name="Freeform: Shape 29">
              <a:extLst>
                <a:ext uri="{FF2B5EF4-FFF2-40B4-BE49-F238E27FC236}">
                  <a16:creationId xmlns:a16="http://schemas.microsoft.com/office/drawing/2014/main" id="{DDCCC60B-A755-B9DD-FF68-8FA7657DEDB5}"/>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C4AC5A8B-F9AE-0F04-68E1-4B0A93FE15DA}"/>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solidFill>
              <a:schemeClr val="accent2">
                <a:alpha val="57000"/>
              </a:schemeClr>
            </a:solidFill>
            <a:ln w="7541" cap="flat">
              <a:noFill/>
              <a:prstDash val="solid"/>
              <a:miter/>
            </a:ln>
          </p:spPr>
          <p:txBody>
            <a:bodyPr wrap="none"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1997</a:t>
              </a:r>
            </a:p>
          </p:txBody>
        </p:sp>
        <p:sp>
          <p:nvSpPr>
            <p:cNvPr id="32" name="Freeform: Shape 31">
              <a:extLst>
                <a:ext uri="{FF2B5EF4-FFF2-40B4-BE49-F238E27FC236}">
                  <a16:creationId xmlns:a16="http://schemas.microsoft.com/office/drawing/2014/main" id="{4397A5A0-45E6-D682-1466-83B6D6293AB2}"/>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D9EC9D96-CFA0-A969-914F-4479C2A344DD}"/>
                </a:ext>
              </a:extLst>
            </p:cNvPr>
            <p:cNvSpPr/>
            <p:nvPr/>
          </p:nvSpPr>
          <p:spPr>
            <a:xfrm>
              <a:off x="11022035" y="3840613"/>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solidFill>
              <a:srgbClr val="001D33"/>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grpSp>
      <p:sp>
        <p:nvSpPr>
          <p:cNvPr id="34" name="Text Placeholder 8">
            <a:extLst>
              <a:ext uri="{FF2B5EF4-FFF2-40B4-BE49-F238E27FC236}">
                <a16:creationId xmlns:a16="http://schemas.microsoft.com/office/drawing/2014/main" id="{B529B678-51A7-E3DB-0F9B-B6823005B258}"/>
              </a:ext>
            </a:extLst>
          </p:cNvPr>
          <p:cNvSpPr txBox="1">
            <a:spLocks/>
          </p:cNvSpPr>
          <p:nvPr/>
        </p:nvSpPr>
        <p:spPr>
          <a:xfrm>
            <a:off x="7023665" y="2435404"/>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a:solidFill>
                  <a:srgbClr val="0078D4"/>
                </a:solidFill>
                <a:latin typeface="微软雅黑" panose="020B0503020204020204" pitchFamily="34" charset="-122"/>
                <a:ea typeface="微软雅黑" panose="020B0503020204020204" pitchFamily="34" charset="-122"/>
              </a:rPr>
              <a:t>机器学习</a:t>
            </a:r>
            <a:endParaRPr lang="en-US">
              <a:solidFill>
                <a:srgbClr val="0078D4"/>
              </a:solidFill>
              <a:latin typeface="微软雅黑" panose="020B0503020204020204" pitchFamily="34" charset="-122"/>
              <a:ea typeface="微软雅黑" panose="020B0503020204020204" pitchFamily="34" charset="-122"/>
            </a:endParaRPr>
          </a:p>
          <a:p>
            <a:pPr lvl="1"/>
            <a:r>
              <a:rPr lang="zh-CN" altLang="en-US" sz="1600">
                <a:latin typeface="微软雅黑" panose="020B0503020204020204" pitchFamily="34" charset="-122"/>
                <a:ea typeface="微软雅黑" panose="020B0503020204020204" pitchFamily="34" charset="-122"/>
              </a:rPr>
              <a:t>人工智能的子集，使机器能够从现有数据中学习，并改进该数据以做出决策或预测</a:t>
            </a:r>
            <a:endParaRPr lang="en-US" sz="1600">
              <a:latin typeface="微软雅黑" panose="020B0503020204020204" pitchFamily="34" charset="-122"/>
              <a:ea typeface="微软雅黑" panose="020B0503020204020204" pitchFamily="34" charset="-122"/>
            </a:endParaRPr>
          </a:p>
        </p:txBody>
      </p:sp>
      <p:grpSp>
        <p:nvGrpSpPr>
          <p:cNvPr id="35" name="Group 34" descr="Calendar showing 2017">
            <a:extLst>
              <a:ext uri="{FF2B5EF4-FFF2-40B4-BE49-F238E27FC236}">
                <a16:creationId xmlns:a16="http://schemas.microsoft.com/office/drawing/2014/main" id="{E03463A6-D913-D1B0-238A-4DD81B7AB978}"/>
              </a:ext>
            </a:extLst>
          </p:cNvPr>
          <p:cNvGrpSpPr/>
          <p:nvPr/>
        </p:nvGrpSpPr>
        <p:grpSpPr>
          <a:xfrm>
            <a:off x="6275994" y="4024416"/>
            <a:ext cx="636451" cy="587830"/>
            <a:chOff x="11022035" y="3798326"/>
            <a:chExt cx="513293" cy="474080"/>
          </a:xfrm>
        </p:grpSpPr>
        <p:sp>
          <p:nvSpPr>
            <p:cNvPr id="36" name="Freeform: Shape 35">
              <a:extLst>
                <a:ext uri="{FF2B5EF4-FFF2-40B4-BE49-F238E27FC236}">
                  <a16:creationId xmlns:a16="http://schemas.microsoft.com/office/drawing/2014/main" id="{02B2F43B-7266-9939-A451-B0087EB6FFC2}"/>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E7F24F16-9006-019C-5870-9F04256D27A7}"/>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solidFill>
              <a:schemeClr val="accent2">
                <a:alpha val="57000"/>
              </a:schemeClr>
            </a:solidFill>
            <a:ln w="7541"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2017</a:t>
              </a:r>
            </a:p>
          </p:txBody>
        </p:sp>
        <p:sp>
          <p:nvSpPr>
            <p:cNvPr id="38" name="Freeform: Shape 37">
              <a:extLst>
                <a:ext uri="{FF2B5EF4-FFF2-40B4-BE49-F238E27FC236}">
                  <a16:creationId xmlns:a16="http://schemas.microsoft.com/office/drawing/2014/main" id="{8C17EF01-D64B-F2A4-BCEA-8ECE8559FC22}"/>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531376BB-C3F0-BDE2-1611-F8E951A6E5F1}"/>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solidFill>
              <a:srgbClr val="001D33"/>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grpSp>
      <p:sp>
        <p:nvSpPr>
          <p:cNvPr id="40" name="Text Placeholder 13">
            <a:extLst>
              <a:ext uri="{FF2B5EF4-FFF2-40B4-BE49-F238E27FC236}">
                <a16:creationId xmlns:a16="http://schemas.microsoft.com/office/drawing/2014/main" id="{5BD19361-28F6-0077-90B8-48A59CE28E7E}"/>
              </a:ext>
            </a:extLst>
          </p:cNvPr>
          <p:cNvSpPr txBox="1">
            <a:spLocks/>
          </p:cNvSpPr>
          <p:nvPr/>
        </p:nvSpPr>
        <p:spPr>
          <a:xfrm>
            <a:off x="7023665" y="3922533"/>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a:solidFill>
                  <a:srgbClr val="0078D4"/>
                </a:solidFill>
                <a:latin typeface="微软雅黑" panose="020B0503020204020204" pitchFamily="34" charset="-122"/>
                <a:ea typeface="微软雅黑" panose="020B0503020204020204" pitchFamily="34" charset="-122"/>
              </a:rPr>
              <a:t>深度学习</a:t>
            </a:r>
            <a:endParaRPr lang="en-US">
              <a:solidFill>
                <a:srgbClr val="0078D4"/>
              </a:solidFill>
              <a:latin typeface="微软雅黑" panose="020B0503020204020204" pitchFamily="34" charset="-122"/>
              <a:ea typeface="微软雅黑" panose="020B0503020204020204" pitchFamily="34" charset="-122"/>
            </a:endParaRPr>
          </a:p>
          <a:p>
            <a:pPr lvl="1"/>
            <a:r>
              <a:rPr lang="zh-CN" altLang="en-US" sz="1600">
                <a:latin typeface="微软雅黑" panose="020B0503020204020204" pitchFamily="34" charset="-122"/>
                <a:ea typeface="微软雅黑" panose="020B0503020204020204" pitchFamily="34" charset="-122"/>
              </a:rPr>
              <a:t>一种使用多层神经网络处理数据并做出决策的机器学习技术</a:t>
            </a:r>
            <a:endParaRPr lang="en-US" sz="1600">
              <a:latin typeface="微软雅黑" panose="020B0503020204020204" pitchFamily="34" charset="-122"/>
              <a:ea typeface="微软雅黑" panose="020B0503020204020204" pitchFamily="34" charset="-122"/>
            </a:endParaRPr>
          </a:p>
        </p:txBody>
      </p:sp>
      <p:cxnSp>
        <p:nvCxnSpPr>
          <p:cNvPr id="42" name="Straight Connector 41">
            <a:extLst>
              <a:ext uri="{FF2B5EF4-FFF2-40B4-BE49-F238E27FC236}">
                <a16:creationId xmlns:a16="http://schemas.microsoft.com/office/drawing/2014/main" id="{D5EC70E4-D01A-ADF6-A713-1B1EA2480FBE}"/>
              </a:ext>
              <a:ext uri="{C183D7F6-B498-43B3-948B-1728B52AA6E4}">
                <adec:decorative xmlns:adec="http://schemas.microsoft.com/office/drawing/2017/decorative" val="1"/>
              </a:ext>
            </a:extLst>
          </p:cNvPr>
          <p:cNvCxnSpPr/>
          <p:nvPr/>
        </p:nvCxnSpPr>
        <p:spPr>
          <a:xfrm>
            <a:off x="6995675" y="2185784"/>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930DCAA-4EA1-9D4D-FBA5-088A5D30F2CE}"/>
              </a:ext>
              <a:ext uri="{C183D7F6-B498-43B3-948B-1728B52AA6E4}">
                <adec:decorative xmlns:adec="http://schemas.microsoft.com/office/drawing/2017/decorative" val="1"/>
              </a:ext>
            </a:extLst>
          </p:cNvPr>
          <p:cNvCxnSpPr/>
          <p:nvPr/>
        </p:nvCxnSpPr>
        <p:spPr>
          <a:xfrm>
            <a:off x="6995675" y="3760453"/>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BAABCD2-D760-2812-EBD9-931DD779D19E}"/>
              </a:ext>
              <a:ext uri="{C183D7F6-B498-43B3-948B-1728B52AA6E4}">
                <adec:decorative xmlns:adec="http://schemas.microsoft.com/office/drawing/2017/decorative" val="1"/>
              </a:ext>
            </a:extLst>
          </p:cNvPr>
          <p:cNvCxnSpPr/>
          <p:nvPr/>
        </p:nvCxnSpPr>
        <p:spPr>
          <a:xfrm>
            <a:off x="6995675" y="5308867"/>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grpSp>
        <p:nvGrpSpPr>
          <p:cNvPr id="51" name="Group 50" descr="Calendar showing 2017">
            <a:extLst>
              <a:ext uri="{FF2B5EF4-FFF2-40B4-BE49-F238E27FC236}">
                <a16:creationId xmlns:a16="http://schemas.microsoft.com/office/drawing/2014/main" id="{6D462175-3A18-3433-1065-49970E2F6C8C}"/>
              </a:ext>
            </a:extLst>
          </p:cNvPr>
          <p:cNvGrpSpPr/>
          <p:nvPr/>
        </p:nvGrpSpPr>
        <p:grpSpPr>
          <a:xfrm>
            <a:off x="6275994" y="5569592"/>
            <a:ext cx="636451" cy="587830"/>
            <a:chOff x="11022035" y="3798326"/>
            <a:chExt cx="513293" cy="474080"/>
          </a:xfrm>
        </p:grpSpPr>
        <p:sp>
          <p:nvSpPr>
            <p:cNvPr id="52" name="Freeform: Shape 51">
              <a:extLst>
                <a:ext uri="{FF2B5EF4-FFF2-40B4-BE49-F238E27FC236}">
                  <a16:creationId xmlns:a16="http://schemas.microsoft.com/office/drawing/2014/main" id="{DE12108C-76A3-E463-A31F-243D38DB2B70}"/>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8E0CD99D-C601-BA55-57FB-D1298C414BAD}"/>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solidFill>
              <a:schemeClr val="accent2">
                <a:alpha val="57000"/>
              </a:schemeClr>
            </a:solidFill>
            <a:ln w="7541"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2021</a:t>
              </a:r>
            </a:p>
          </p:txBody>
        </p:sp>
        <p:sp>
          <p:nvSpPr>
            <p:cNvPr id="54" name="Freeform: Shape 53">
              <a:extLst>
                <a:ext uri="{FF2B5EF4-FFF2-40B4-BE49-F238E27FC236}">
                  <a16:creationId xmlns:a16="http://schemas.microsoft.com/office/drawing/2014/main" id="{F2972B97-8397-3819-5393-45A9EF90EE91}"/>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3FFF0B78-890F-03FC-703F-A359A89710E5}"/>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solidFill>
              <a:srgbClr val="001D33"/>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grpSp>
      <p:sp>
        <p:nvSpPr>
          <p:cNvPr id="56" name="Text Placeholder 13">
            <a:extLst>
              <a:ext uri="{FF2B5EF4-FFF2-40B4-BE49-F238E27FC236}">
                <a16:creationId xmlns:a16="http://schemas.microsoft.com/office/drawing/2014/main" id="{28022FED-2B69-9D82-55F4-36FCD528C544}"/>
              </a:ext>
            </a:extLst>
          </p:cNvPr>
          <p:cNvSpPr txBox="1">
            <a:spLocks/>
          </p:cNvSpPr>
          <p:nvPr/>
        </p:nvSpPr>
        <p:spPr>
          <a:xfrm>
            <a:off x="7023665" y="5494873"/>
            <a:ext cx="4873060"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b="1">
                <a:solidFill>
                  <a:schemeClr val="accent3"/>
                </a:solidFill>
                <a:latin typeface="微软雅黑" panose="020B0503020204020204" pitchFamily="34" charset="-122"/>
                <a:ea typeface="微软雅黑" panose="020B0503020204020204" pitchFamily="34" charset="-122"/>
              </a:rPr>
              <a:t>生成式 </a:t>
            </a:r>
            <a:r>
              <a:rPr lang="en-US" altLang="zh-CN" b="1">
                <a:solidFill>
                  <a:schemeClr val="accent3"/>
                </a:solidFill>
                <a:latin typeface="微软雅黑" panose="020B0503020204020204" pitchFamily="34" charset="-122"/>
                <a:ea typeface="微软雅黑" panose="020B0503020204020204" pitchFamily="34" charset="-122"/>
              </a:rPr>
              <a:t>AI</a:t>
            </a:r>
            <a:br>
              <a:rPr lang="en-US" altLang="zh-CN" b="1">
                <a:solidFill>
                  <a:schemeClr val="accent3"/>
                </a:solidFill>
                <a:latin typeface="微软雅黑" panose="020B0503020204020204" pitchFamily="34" charset="-122"/>
                <a:ea typeface="微软雅黑" panose="020B0503020204020204" pitchFamily="34" charset="-122"/>
              </a:rPr>
            </a:br>
            <a:r>
              <a:rPr lang="zh-CN" altLang="en-US" sz="1600">
                <a:latin typeface="微软雅黑" panose="020B0503020204020204" pitchFamily="34" charset="-122"/>
                <a:ea typeface="微软雅黑" panose="020B0503020204020204" pitchFamily="34" charset="-122"/>
              </a:rPr>
              <a:t>根据提示或现有数据创建新的书面、视觉和听觉内容</a:t>
            </a:r>
            <a:endParaRPr lang="en-US" sz="1600">
              <a:latin typeface="微软雅黑" panose="020B0503020204020204" pitchFamily="34" charset="-122"/>
              <a:ea typeface="微软雅黑" panose="020B0503020204020204" pitchFamily="34" charset="-122"/>
            </a:endParaRPr>
          </a:p>
          <a:p>
            <a:endParaRPr lang="en-US">
              <a:latin typeface="微软雅黑" panose="020B0503020204020204" pitchFamily="34" charset="-122"/>
              <a:ea typeface="微软雅黑" panose="020B0503020204020204" pitchFamily="34" charset="-122"/>
            </a:endParaRPr>
          </a:p>
        </p:txBody>
      </p:sp>
      <p:sp>
        <p:nvSpPr>
          <p:cNvPr id="57" name="Rectangle: Rounded Corners 56">
            <a:extLst>
              <a:ext uri="{FF2B5EF4-FFF2-40B4-BE49-F238E27FC236}">
                <a16:creationId xmlns:a16="http://schemas.microsoft.com/office/drawing/2014/main" id="{6D03F0C4-8CF1-D030-36AE-E896EA6A7BAB}"/>
              </a:ext>
              <a:ext uri="{C183D7F6-B498-43B3-948B-1728B52AA6E4}">
                <adec:decorative xmlns:adec="http://schemas.microsoft.com/office/drawing/2017/decorative" val="1"/>
              </a:ext>
            </a:extLst>
          </p:cNvPr>
          <p:cNvSpPr/>
          <p:nvPr/>
        </p:nvSpPr>
        <p:spPr bwMode="auto">
          <a:xfrm>
            <a:off x="2693964" y="5728345"/>
            <a:ext cx="2310985" cy="587755"/>
          </a:xfrm>
          <a:prstGeom prst="roundRect">
            <a:avLst>
              <a:gd name="adj" fmla="val 15905"/>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sp>
        <p:nvSpPr>
          <p:cNvPr id="58" name="TextBox 57">
            <a:extLst>
              <a:ext uri="{FF2B5EF4-FFF2-40B4-BE49-F238E27FC236}">
                <a16:creationId xmlns:a16="http://schemas.microsoft.com/office/drawing/2014/main" id="{4745ABF9-E3C9-8443-7611-F45F1DAF02A6}"/>
              </a:ext>
            </a:extLst>
          </p:cNvPr>
          <p:cNvSpPr txBox="1"/>
          <p:nvPr/>
        </p:nvSpPr>
        <p:spPr>
          <a:xfrm>
            <a:off x="2924176" y="5834555"/>
            <a:ext cx="1954970" cy="246221"/>
          </a:xfrm>
          <a:prstGeom prst="rect">
            <a:avLst/>
          </a:prstGeom>
          <a:noFill/>
        </p:spPr>
        <p:txBody>
          <a:bodyPr wrap="square" lIns="0" tIns="0" rIns="0" bIns="0" rtlCol="0">
            <a:spAutoFit/>
          </a:bodyPr>
          <a:lstStyle/>
          <a:p>
            <a:pPr algn="l"/>
            <a:r>
              <a:rPr lang="zh-CN" altLang="en-US" sz="1600" b="1">
                <a:gradFill>
                  <a:gsLst>
                    <a:gs pos="2917">
                      <a:schemeClr val="tx1"/>
                    </a:gs>
                    <a:gs pos="30000">
                      <a:schemeClr val="tx1"/>
                    </a:gs>
                  </a:gsLst>
                  <a:lin ang="5400000" scaled="0"/>
                </a:gradFill>
                <a:latin typeface="微软雅黑" panose="020B0503020204020204" pitchFamily="34" charset="-122"/>
                <a:ea typeface="微软雅黑" panose="020B0503020204020204" pitchFamily="34" charset="-122"/>
              </a:rPr>
              <a:t>生成式 </a:t>
            </a:r>
            <a:r>
              <a:rPr lang="en-US" altLang="zh-CN" sz="1600" b="1">
                <a:gradFill>
                  <a:gsLst>
                    <a:gs pos="2917">
                      <a:schemeClr val="tx1"/>
                    </a:gs>
                    <a:gs pos="30000">
                      <a:schemeClr val="tx1"/>
                    </a:gs>
                  </a:gsLst>
                  <a:lin ang="5400000" scaled="0"/>
                </a:gradFill>
                <a:latin typeface="微软雅黑" panose="020B0503020204020204" pitchFamily="34" charset="-122"/>
                <a:ea typeface="微软雅黑" panose="020B0503020204020204" pitchFamily="34" charset="-122"/>
              </a:rPr>
              <a:t>AI</a:t>
            </a:r>
            <a:endParaRPr lang="en-AU" sz="1600" b="1">
              <a:gradFill>
                <a:gsLst>
                  <a:gs pos="2917">
                    <a:schemeClr val="tx1"/>
                  </a:gs>
                  <a:gs pos="30000">
                    <a:schemeClr val="tx1"/>
                  </a:gs>
                </a:gsLst>
                <a:lin ang="5400000" scaled="0"/>
              </a:gradFill>
              <a:latin typeface="微软雅黑" panose="020B0503020204020204" pitchFamily="34" charset="-122"/>
              <a:ea typeface="微软雅黑" panose="020B0503020204020204" pitchFamily="34" charset="-122"/>
            </a:endParaRPr>
          </a:p>
        </p:txBody>
      </p:sp>
      <p:sp>
        <p:nvSpPr>
          <p:cNvPr id="41" name="Text Placeholder 7">
            <a:extLst>
              <a:ext uri="{FF2B5EF4-FFF2-40B4-BE49-F238E27FC236}">
                <a16:creationId xmlns:a16="http://schemas.microsoft.com/office/drawing/2014/main" id="{234EA7D0-8778-1F78-E308-21DA5CEB99EC}"/>
              </a:ext>
            </a:extLst>
          </p:cNvPr>
          <p:cNvSpPr txBox="1">
            <a:spLocks/>
          </p:cNvSpPr>
          <p:nvPr/>
        </p:nvSpPr>
        <p:spPr>
          <a:xfrm>
            <a:off x="7023665" y="860736"/>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a:solidFill>
                  <a:srgbClr val="0078D4"/>
                </a:solidFill>
                <a:latin typeface="微软雅黑" panose="020B0503020204020204" pitchFamily="34" charset="-122"/>
                <a:ea typeface="微软雅黑" panose="020B0503020204020204" pitchFamily="34" charset="-122"/>
              </a:rPr>
              <a:t>人工智能</a:t>
            </a:r>
            <a:endParaRPr lang="en-US">
              <a:solidFill>
                <a:srgbClr val="0078D4"/>
              </a:solidFill>
              <a:latin typeface="微软雅黑" panose="020B0503020204020204" pitchFamily="34" charset="-122"/>
              <a:ea typeface="微软雅黑" panose="020B0503020204020204" pitchFamily="34" charset="-122"/>
            </a:endParaRPr>
          </a:p>
          <a:p>
            <a:pPr lvl="1"/>
            <a:r>
              <a:rPr lang="zh-CN" altLang="en-US" sz="1600">
                <a:latin typeface="微软雅黑" panose="020B0503020204020204" pitchFamily="34" charset="-122"/>
                <a:ea typeface="微软雅黑" panose="020B0503020204020204" pitchFamily="34" charset="-122"/>
              </a:rPr>
              <a:t>计算机科学领域，旨在创造能够复制或超越人类智能的智能机器</a:t>
            </a:r>
            <a:endParaRPr lang="en-US" sz="16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490293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10" presetClass="entr" presetSubtype="0" fill="hold"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nodeType="with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fade">
                                      <p:cBhvr>
                                        <p:cTn id="36" dur="500"/>
                                        <p:tgtEl>
                                          <p:spTgt spid="4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par>
                                <p:cTn id="45" presetID="10"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par>
                                <p:cTn id="51" presetID="10" presetClass="entr" presetSubtype="0" fill="hold" nodeType="with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fade">
                                      <p:cBhvr>
                                        <p:cTn id="53" dur="500"/>
                                        <p:tgtEl>
                                          <p:spTgt spid="4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8"/>
                                        </p:tgtEl>
                                        <p:attrNameLst>
                                          <p:attrName>style.visibility</p:attrName>
                                        </p:attrNameLst>
                                      </p:cBhvr>
                                      <p:to>
                                        <p:strVal val="visible"/>
                                      </p:to>
                                    </p:set>
                                    <p:animEffect transition="in" filter="fade">
                                      <p:cBhvr>
                                        <p:cTn id="58" dur="500"/>
                                        <p:tgtEl>
                                          <p:spTgt spid="5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7"/>
                                        </p:tgtEl>
                                        <p:attrNameLst>
                                          <p:attrName>style.visibility</p:attrName>
                                        </p:attrNameLst>
                                      </p:cBhvr>
                                      <p:to>
                                        <p:strVal val="visible"/>
                                      </p:to>
                                    </p:set>
                                    <p:animEffect transition="in" filter="fade">
                                      <p:cBhvr>
                                        <p:cTn id="61" dur="500"/>
                                        <p:tgtEl>
                                          <p:spTgt spid="57"/>
                                        </p:tgtEl>
                                      </p:cBhvr>
                                    </p:animEffect>
                                  </p:childTnLst>
                                </p:cTn>
                              </p:par>
                              <p:par>
                                <p:cTn id="62" presetID="10" presetClass="entr" presetSubtype="0" fill="hold"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p:bldP spid="6" grpId="0"/>
      <p:bldP spid="7" grpId="0"/>
      <p:bldP spid="34" grpId="0"/>
      <p:bldP spid="40" grpId="0"/>
      <p:bldP spid="56" grpId="0"/>
      <p:bldP spid="57" grpId="0" animBg="1"/>
      <p:bldP spid="58" grpId="0"/>
      <p:bldP spid="4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801A2E08-B7A9-1958-6AA3-09A50F46B807}"/>
              </a:ext>
            </a:extLst>
          </p:cNvPr>
          <p:cNvSpPr txBox="1"/>
          <p:nvPr/>
        </p:nvSpPr>
        <p:spPr>
          <a:xfrm>
            <a:off x="5451671" y="3304527"/>
            <a:ext cx="2231846" cy="3387274"/>
          </a:xfrm>
          <a:prstGeom prst="rect">
            <a:avLst/>
          </a:prstGeom>
          <a:noFill/>
        </p:spPr>
        <p:txBody>
          <a:bodyPr wrap="square" rtlCol="0">
            <a:spAutoFit/>
          </a:bodyPr>
          <a:lstStyle/>
          <a:p>
            <a:pPr algn="dist" defTabSz="932742">
              <a:lnSpc>
                <a:spcPct val="150000"/>
              </a:lnSpc>
              <a:spcBef>
                <a:spcPct val="0"/>
              </a:spcBef>
            </a:pPr>
            <a:r>
              <a:rPr lang="en-US" altLang="zh-CN" sz="9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010101010101</a:t>
            </a:r>
          </a:p>
          <a:p>
            <a:pPr algn="dist" defTabSz="932742">
              <a:lnSpc>
                <a:spcPct val="150000"/>
              </a:lnSpc>
              <a:spcBef>
                <a:spcPct val="0"/>
              </a:spcBef>
            </a:pPr>
            <a:r>
              <a:rPr lang="en-US" sz="9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101010101010</a:t>
            </a:r>
          </a:p>
          <a:p>
            <a:pPr algn="dist" defTabSz="932742">
              <a:lnSpc>
                <a:spcPct val="150000"/>
              </a:lnSpc>
              <a:spcBef>
                <a:spcPct val="0"/>
              </a:spcBef>
            </a:pPr>
            <a:r>
              <a:rPr lang="en-US" altLang="zh-CN" sz="9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010101010101</a:t>
            </a:r>
          </a:p>
          <a:p>
            <a:pPr algn="dist" defTabSz="932742">
              <a:lnSpc>
                <a:spcPct val="150000"/>
              </a:lnSpc>
              <a:spcBef>
                <a:spcPct val="0"/>
              </a:spcBef>
            </a:pPr>
            <a:r>
              <a:rPr lang="en-US" sz="9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101010101010</a:t>
            </a:r>
          </a:p>
          <a:p>
            <a:pPr algn="dist" defTabSz="932742">
              <a:lnSpc>
                <a:spcPct val="150000"/>
              </a:lnSpc>
              <a:spcBef>
                <a:spcPct val="0"/>
              </a:spcBef>
            </a:pPr>
            <a:r>
              <a:rPr lang="en-US" altLang="zh-CN" sz="9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010101010101</a:t>
            </a:r>
          </a:p>
          <a:p>
            <a:pPr algn="dist" defTabSz="932742">
              <a:lnSpc>
                <a:spcPct val="150000"/>
              </a:lnSpc>
              <a:spcBef>
                <a:spcPct val="0"/>
              </a:spcBef>
            </a:pPr>
            <a:r>
              <a:rPr lang="en-US" sz="9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101010101010</a:t>
            </a:r>
          </a:p>
          <a:p>
            <a:pPr algn="dist" defTabSz="932742">
              <a:lnSpc>
                <a:spcPct val="150000"/>
              </a:lnSpc>
              <a:spcBef>
                <a:spcPct val="0"/>
              </a:spcBef>
            </a:pPr>
            <a:r>
              <a:rPr lang="en-US" sz="9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101010101010</a:t>
            </a:r>
          </a:p>
          <a:p>
            <a:pPr algn="dist" defTabSz="932742">
              <a:lnSpc>
                <a:spcPct val="150000"/>
              </a:lnSpc>
              <a:spcBef>
                <a:spcPct val="0"/>
              </a:spcBef>
            </a:pPr>
            <a:r>
              <a:rPr lang="en-US" altLang="zh-CN" sz="9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010101010101</a:t>
            </a:r>
          </a:p>
          <a:p>
            <a:pPr algn="dist" defTabSz="932742">
              <a:lnSpc>
                <a:spcPct val="150000"/>
              </a:lnSpc>
              <a:spcBef>
                <a:spcPct val="0"/>
              </a:spcBef>
            </a:pPr>
            <a:r>
              <a:rPr lang="en-US" sz="9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101010101010</a:t>
            </a:r>
          </a:p>
          <a:p>
            <a:pPr algn="dist" defTabSz="932742">
              <a:lnSpc>
                <a:spcPct val="150000"/>
              </a:lnSpc>
              <a:spcBef>
                <a:spcPct val="0"/>
              </a:spcBef>
            </a:pPr>
            <a:r>
              <a:rPr lang="en-US" altLang="zh-CN" sz="9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010101010101</a:t>
            </a:r>
          </a:p>
          <a:p>
            <a:pPr algn="dist" defTabSz="932742">
              <a:lnSpc>
                <a:spcPct val="150000"/>
              </a:lnSpc>
              <a:spcBef>
                <a:spcPct val="0"/>
              </a:spcBef>
            </a:pPr>
            <a:r>
              <a:rPr lang="en-US" sz="9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101010101010</a:t>
            </a:r>
          </a:p>
          <a:p>
            <a:pPr algn="dist" defTabSz="932742">
              <a:lnSpc>
                <a:spcPct val="150000"/>
              </a:lnSpc>
              <a:spcBef>
                <a:spcPct val="0"/>
              </a:spcBef>
            </a:pPr>
            <a:r>
              <a:rPr lang="en-US" altLang="zh-CN" sz="9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010101010101</a:t>
            </a:r>
          </a:p>
          <a:p>
            <a:pPr algn="dist" defTabSz="932742">
              <a:lnSpc>
                <a:spcPct val="150000"/>
              </a:lnSpc>
              <a:spcBef>
                <a:spcPct val="0"/>
              </a:spcBef>
            </a:pPr>
            <a:r>
              <a:rPr lang="en-US" sz="9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101010101010</a:t>
            </a:r>
          </a:p>
          <a:p>
            <a:pPr algn="dist" defTabSz="932742">
              <a:lnSpc>
                <a:spcPct val="150000"/>
              </a:lnSpc>
              <a:spcBef>
                <a:spcPct val="0"/>
              </a:spcBef>
            </a:pPr>
            <a:r>
              <a:rPr lang="en-US" sz="9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101010101010</a:t>
            </a:r>
          </a:p>
          <a:p>
            <a:pPr algn="dist" defTabSz="932742">
              <a:lnSpc>
                <a:spcPct val="150000"/>
              </a:lnSpc>
              <a:spcBef>
                <a:spcPct val="0"/>
              </a:spcBef>
            </a:pPr>
            <a:endParaRPr lang="en-US" sz="9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endParaRPr>
          </a:p>
          <a:p>
            <a:pPr algn="dist" defTabSz="932742">
              <a:lnSpc>
                <a:spcPct val="150000"/>
              </a:lnSpc>
              <a:spcBef>
                <a:spcPct val="0"/>
              </a:spcBef>
            </a:pPr>
            <a:endParaRPr lang="en-US" sz="9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endParaRPr>
          </a:p>
        </p:txBody>
      </p:sp>
      <p:sp>
        <p:nvSpPr>
          <p:cNvPr id="2" name="Title 1">
            <a:extLst>
              <a:ext uri="{FF2B5EF4-FFF2-40B4-BE49-F238E27FC236}">
                <a16:creationId xmlns:a16="http://schemas.microsoft.com/office/drawing/2014/main" id="{41284AA2-5910-DCF6-580C-E642C0C5BE0D}"/>
              </a:ext>
            </a:extLst>
          </p:cNvPr>
          <p:cNvSpPr txBox="1">
            <a:spLocks/>
          </p:cNvSpPr>
          <p:nvPr/>
        </p:nvSpPr>
        <p:spPr>
          <a:xfrm>
            <a:off x="405321" y="460220"/>
            <a:ext cx="6162273" cy="617813"/>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algn="l">
              <a:lnSpc>
                <a:spcPts val="3000"/>
              </a:lnSpc>
            </a:pPr>
            <a:endParaRPr lang="en-US" sz="3200" dirty="0">
              <a:solidFill>
                <a:schemeClr val="tx1"/>
              </a:solidFill>
              <a:latin typeface="Microsoft JhengHei Light" panose="020B0304030504040204" pitchFamily="34" charset="-120"/>
              <a:ea typeface="Microsoft JhengHei Light" panose="020B0304030504040204" pitchFamily="34" charset="-120"/>
            </a:endParaRPr>
          </a:p>
        </p:txBody>
      </p:sp>
      <p:sp>
        <p:nvSpPr>
          <p:cNvPr id="7" name="Google Shape;507;p43">
            <a:extLst>
              <a:ext uri="{FF2B5EF4-FFF2-40B4-BE49-F238E27FC236}">
                <a16:creationId xmlns:a16="http://schemas.microsoft.com/office/drawing/2014/main" id="{44D61C1B-BD8F-E2AB-6BAA-8819B1642F2B}"/>
              </a:ext>
            </a:extLst>
          </p:cNvPr>
          <p:cNvSpPr txBox="1"/>
          <p:nvPr/>
        </p:nvSpPr>
        <p:spPr>
          <a:xfrm>
            <a:off x="3251131" y="2075120"/>
            <a:ext cx="1592222" cy="1127250"/>
          </a:xfrm>
          <a:prstGeom prst="rect">
            <a:avLst/>
          </a:prstGeom>
          <a:solidFill>
            <a:srgbClr val="050060">
              <a:alpha val="17880"/>
            </a:srgbClr>
          </a:solidFill>
          <a:ln w="9525" cap="flat" cmpd="sng">
            <a:solidFill>
              <a:srgbClr val="24D6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en-US" sz="1400" kern="0" dirty="0">
                <a:solidFill>
                  <a:srgbClr val="FFFFFF"/>
                </a:solidFill>
                <a:latin typeface="Microsoft JhengHei Light" panose="020B0304030504040204" pitchFamily="34" charset="-120"/>
                <a:ea typeface="Microsoft JhengHei Light" panose="020B0304030504040204" pitchFamily="34" charset="-120"/>
                <a:sym typeface="Muli"/>
              </a:rPr>
              <a:t>GPT X</a:t>
            </a:r>
          </a:p>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zh-CN" altLang="en-US" sz="1000" kern="0" dirty="0">
                <a:solidFill>
                  <a:schemeClr val="accent4"/>
                </a:solidFill>
                <a:latin typeface="Microsoft JhengHei Light" panose="020B0304030504040204" pitchFamily="34" charset="-120"/>
                <a:ea typeface="Microsoft JhengHei Light" panose="020B0304030504040204" pitchFamily="34" charset="-120"/>
                <a:cs typeface="Muli"/>
                <a:sym typeface="Muli"/>
              </a:rPr>
              <a:t>生成文字</a:t>
            </a:r>
            <a:endParaRPr lang="en-US" altLang="zh-CN" sz="1000" kern="0" dirty="0">
              <a:solidFill>
                <a:schemeClr val="accent4"/>
              </a:solidFill>
              <a:latin typeface="Microsoft JhengHei Light" panose="020B0304030504040204" pitchFamily="34" charset="-120"/>
              <a:ea typeface="Microsoft JhengHei Light" panose="020B0304030504040204" pitchFamily="34" charset="-120"/>
              <a:cs typeface="Muli"/>
              <a:sym typeface="Muli"/>
            </a:endParaRPr>
          </a:p>
          <a:p>
            <a:pPr algn="ctr">
              <a:lnSpc>
                <a:spcPct val="150000"/>
              </a:lnSpc>
              <a:buClr>
                <a:srgbClr val="000000"/>
              </a:buClr>
              <a:defRPr/>
            </a:pPr>
            <a:r>
              <a:rPr lang="en-US" altLang="zh-CN" sz="800" dirty="0">
                <a:latin typeface="Microsoft JhengHei Light" panose="020B0304030504040204" pitchFamily="34" charset="-120"/>
                <a:ea typeface="Microsoft JhengHei Light" panose="020B0304030504040204" pitchFamily="34" charset="-120"/>
              </a:rPr>
              <a:t>GPT</a:t>
            </a:r>
            <a:r>
              <a:rPr lang="zh-CN" altLang="en-US" sz="800" dirty="0">
                <a:latin typeface="Microsoft JhengHei Light" panose="020B0304030504040204" pitchFamily="34" charset="-120"/>
                <a:ea typeface="Microsoft JhengHei Light" panose="020B0304030504040204" pitchFamily="34" charset="-120"/>
              </a:rPr>
              <a:t>模型具备一定的真实世界知识储备，基本常识和概念</a:t>
            </a:r>
            <a:endParaRPr kumimoji="0" sz="800" i="0" u="none" strike="noStrike" kern="0" cap="none" spc="0" normalizeH="0" baseline="0" noProof="0" dirty="0">
              <a:ln>
                <a:noFill/>
              </a:ln>
              <a:solidFill>
                <a:schemeClr val="accent4"/>
              </a:solidFill>
              <a:effectLst/>
              <a:uLnTx/>
              <a:uFillTx/>
              <a:latin typeface="Microsoft JhengHei Light" panose="020B0304030504040204" pitchFamily="34" charset="-120"/>
              <a:ea typeface="Microsoft JhengHei Light" panose="020B0304030504040204" pitchFamily="34" charset="-120"/>
              <a:cs typeface="Muli"/>
              <a:sym typeface="Muli"/>
            </a:endParaRPr>
          </a:p>
        </p:txBody>
      </p:sp>
      <p:sp>
        <p:nvSpPr>
          <p:cNvPr id="9" name="Google Shape;507;p43">
            <a:extLst>
              <a:ext uri="{FF2B5EF4-FFF2-40B4-BE49-F238E27FC236}">
                <a16:creationId xmlns:a16="http://schemas.microsoft.com/office/drawing/2014/main" id="{02902CE9-5522-3C13-A568-F08A198961BA}"/>
              </a:ext>
            </a:extLst>
          </p:cNvPr>
          <p:cNvSpPr txBox="1"/>
          <p:nvPr/>
        </p:nvSpPr>
        <p:spPr>
          <a:xfrm>
            <a:off x="5150270" y="2075120"/>
            <a:ext cx="1592222" cy="1127250"/>
          </a:xfrm>
          <a:prstGeom prst="rect">
            <a:avLst/>
          </a:prstGeom>
          <a:solidFill>
            <a:srgbClr val="050060">
              <a:alpha val="17880"/>
            </a:srgbClr>
          </a:solidFill>
          <a:ln w="9525" cap="flat" cmpd="sng">
            <a:solidFill>
              <a:srgbClr val="24D6FF"/>
            </a:solidFill>
            <a:prstDash val="solid"/>
            <a:round/>
            <a:headEnd type="none" w="sm" len="sm"/>
            <a:tailEnd type="none" w="sm" len="sm"/>
          </a:ln>
        </p:spPr>
        <p:txBody>
          <a:bodyPr spcFirstLastPara="1" wrap="square" lIns="91425" tIns="91425" rIns="91425" bIns="91425" anchor="ctr" anchorCtr="0">
            <a:noAutofit/>
          </a:bodyPr>
          <a:lstStyle/>
          <a:p>
            <a:pPr lvl="0" algn="ctr">
              <a:lnSpc>
                <a:spcPct val="150000"/>
              </a:lnSpc>
              <a:buClr>
                <a:srgbClr val="000000"/>
              </a:buClr>
              <a:defRPr/>
            </a:pPr>
            <a:r>
              <a:rPr lang="en-US" sz="1400" kern="0" dirty="0">
                <a:solidFill>
                  <a:srgbClr val="FFFFFF"/>
                </a:solidFill>
                <a:latin typeface="Microsoft JhengHei Light" panose="020B0304030504040204" pitchFamily="34" charset="-120"/>
                <a:ea typeface="Microsoft JhengHei Light" panose="020B0304030504040204" pitchFamily="34" charset="-120"/>
                <a:sym typeface="Muli"/>
              </a:rPr>
              <a:t>DALL·E/Codex</a:t>
            </a:r>
          </a:p>
          <a:p>
            <a:pPr lvl="0" algn="ctr">
              <a:lnSpc>
                <a:spcPct val="150000"/>
              </a:lnSpc>
              <a:buClr>
                <a:srgbClr val="000000"/>
              </a:buClr>
              <a:defRPr/>
            </a:pPr>
            <a:r>
              <a:rPr lang="zh-CN" altLang="en-US" sz="1000" kern="0" dirty="0">
                <a:solidFill>
                  <a:schemeClr val="accent4"/>
                </a:solidFill>
                <a:latin typeface="Microsoft JhengHei Light" panose="020B0304030504040204" pitchFamily="34" charset="-120"/>
                <a:ea typeface="Microsoft JhengHei Light" panose="020B0304030504040204" pitchFamily="34" charset="-120"/>
                <a:sym typeface="Muli"/>
              </a:rPr>
              <a:t>生成图像</a:t>
            </a:r>
            <a:r>
              <a:rPr lang="en-US" altLang="zh-CN" sz="1000" kern="0" dirty="0">
                <a:solidFill>
                  <a:schemeClr val="accent4"/>
                </a:solidFill>
                <a:latin typeface="Microsoft JhengHei Light" panose="020B0304030504040204" pitchFamily="34" charset="-120"/>
                <a:ea typeface="Microsoft JhengHei Light" panose="020B0304030504040204" pitchFamily="34" charset="-120"/>
                <a:sym typeface="Muli"/>
              </a:rPr>
              <a:t>/Code</a:t>
            </a:r>
            <a:endParaRPr sz="1000" kern="0" dirty="0">
              <a:solidFill>
                <a:schemeClr val="accent4"/>
              </a:solidFill>
              <a:latin typeface="Microsoft JhengHei Light" panose="020B0304030504040204" pitchFamily="34" charset="-120"/>
              <a:ea typeface="Microsoft JhengHei Light" panose="020B0304030504040204" pitchFamily="34" charset="-120"/>
              <a:sym typeface="Muli"/>
            </a:endParaRPr>
          </a:p>
        </p:txBody>
      </p:sp>
      <p:sp>
        <p:nvSpPr>
          <p:cNvPr id="10" name="Google Shape;507;p43">
            <a:extLst>
              <a:ext uri="{FF2B5EF4-FFF2-40B4-BE49-F238E27FC236}">
                <a16:creationId xmlns:a16="http://schemas.microsoft.com/office/drawing/2014/main" id="{A419AE40-D70D-90A2-1DC9-5870EEE23D48}"/>
              </a:ext>
            </a:extLst>
          </p:cNvPr>
          <p:cNvSpPr txBox="1"/>
          <p:nvPr/>
        </p:nvSpPr>
        <p:spPr>
          <a:xfrm>
            <a:off x="7049409" y="2075120"/>
            <a:ext cx="1592222" cy="1127250"/>
          </a:xfrm>
          <a:prstGeom prst="rect">
            <a:avLst/>
          </a:prstGeom>
          <a:solidFill>
            <a:srgbClr val="050060">
              <a:alpha val="17880"/>
            </a:srgbClr>
          </a:solidFill>
          <a:ln w="9525" cap="flat" cmpd="sng">
            <a:solidFill>
              <a:srgbClr val="24D6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en-US" sz="1400" kern="0" dirty="0">
                <a:solidFill>
                  <a:srgbClr val="FFFFFF"/>
                </a:solidFill>
                <a:latin typeface="Microsoft JhengHei Light" panose="020B0304030504040204" pitchFamily="34" charset="-120"/>
                <a:ea typeface="Microsoft JhengHei Light" panose="020B0304030504040204" pitchFamily="34" charset="-120"/>
                <a:sym typeface="Muli"/>
              </a:rPr>
              <a:t>Embedding</a:t>
            </a:r>
          </a:p>
          <a:p>
            <a:pPr algn="ctr">
              <a:lnSpc>
                <a:spcPct val="150000"/>
              </a:lnSpc>
              <a:buClr>
                <a:srgbClr val="000000"/>
              </a:buClr>
            </a:pPr>
            <a:r>
              <a:rPr lang="zh-CN" altLang="en-US" sz="1000" kern="0" dirty="0">
                <a:solidFill>
                  <a:schemeClr val="accent4"/>
                </a:solidFill>
                <a:latin typeface="Microsoft JhengHei Light" panose="020B0304030504040204" pitchFamily="34" charset="-120"/>
                <a:ea typeface="Microsoft JhengHei Light" panose="020B0304030504040204" pitchFamily="34" charset="-120"/>
                <a:sym typeface="Muli"/>
              </a:rPr>
              <a:t>生成向量</a:t>
            </a:r>
            <a:endParaRPr sz="1000" kern="0" dirty="0">
              <a:solidFill>
                <a:schemeClr val="accent4"/>
              </a:solidFill>
              <a:latin typeface="Microsoft JhengHei Light" panose="020B0304030504040204" pitchFamily="34" charset="-120"/>
              <a:ea typeface="Microsoft JhengHei Light" panose="020B0304030504040204" pitchFamily="34" charset="-120"/>
              <a:sym typeface="Muli"/>
            </a:endParaRPr>
          </a:p>
        </p:txBody>
      </p:sp>
      <p:sp>
        <p:nvSpPr>
          <p:cNvPr id="12" name="Google Shape;507;p43">
            <a:extLst>
              <a:ext uri="{FF2B5EF4-FFF2-40B4-BE49-F238E27FC236}">
                <a16:creationId xmlns:a16="http://schemas.microsoft.com/office/drawing/2014/main" id="{5BF1B90D-2D5A-4723-C3E9-5C577B0A4080}"/>
              </a:ext>
            </a:extLst>
          </p:cNvPr>
          <p:cNvSpPr txBox="1"/>
          <p:nvPr/>
        </p:nvSpPr>
        <p:spPr>
          <a:xfrm>
            <a:off x="3251130" y="4515676"/>
            <a:ext cx="7337749" cy="909183"/>
          </a:xfrm>
          <a:prstGeom prst="rect">
            <a:avLst/>
          </a:prstGeom>
          <a:solidFill>
            <a:srgbClr val="121D2F"/>
          </a:solidFill>
          <a:ln w="9525" cap="flat" cmpd="sng">
            <a:solidFill>
              <a:srgbClr val="24D6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en-US" sz="1600" kern="0" dirty="0">
                <a:solidFill>
                  <a:srgbClr val="FFFFFF"/>
                </a:solidFill>
                <a:latin typeface="Microsoft JhengHei Light" panose="020B0304030504040204" pitchFamily="34" charset="-120"/>
                <a:ea typeface="Microsoft JhengHei Light" panose="020B0304030504040204" pitchFamily="34" charset="-120"/>
                <a:sym typeface="Muli"/>
              </a:rPr>
              <a:t>GPT</a:t>
            </a:r>
            <a:r>
              <a:rPr lang="zh-CN" altLang="en-US" sz="1600" kern="0" dirty="0">
                <a:solidFill>
                  <a:srgbClr val="FFFFFF"/>
                </a:solidFill>
                <a:latin typeface="Microsoft JhengHei Light" panose="020B0304030504040204" pitchFamily="34" charset="-120"/>
                <a:ea typeface="Microsoft JhengHei Light" panose="020B0304030504040204" pitchFamily="34" charset="-120"/>
                <a:sym typeface="Muli"/>
              </a:rPr>
              <a:t>架构</a:t>
            </a:r>
            <a:endParaRPr lang="en-US" sz="1600" kern="0" dirty="0">
              <a:solidFill>
                <a:srgbClr val="FFFFFF"/>
              </a:solidFill>
              <a:latin typeface="Microsoft JhengHei Light" panose="020B0304030504040204" pitchFamily="34" charset="-120"/>
              <a:ea typeface="Microsoft JhengHei Light" panose="020B0304030504040204" pitchFamily="34" charset="-120"/>
              <a:sym typeface="Muli"/>
            </a:endParaRPr>
          </a:p>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zh-CN" altLang="en-US" sz="1050" kern="0" dirty="0">
                <a:latin typeface="Microsoft JhengHei Light" panose="020B0304030504040204" pitchFamily="34" charset="-120"/>
                <a:ea typeface="Microsoft JhengHei Light" panose="020B0304030504040204" pitchFamily="34" charset="-120"/>
                <a:cs typeface="Muli"/>
                <a:sym typeface="Muli"/>
              </a:rPr>
              <a:t>自然语言类深度学习架构，用来</a:t>
            </a:r>
            <a:r>
              <a:rPr lang="zh-CN" altLang="en-US" sz="1050" kern="0" dirty="0">
                <a:solidFill>
                  <a:schemeClr val="accent4"/>
                </a:solidFill>
                <a:latin typeface="Microsoft JhengHei Light" panose="020B0304030504040204" pitchFamily="34" charset="-120"/>
                <a:ea typeface="Microsoft JhengHei Light" panose="020B0304030504040204" pitchFamily="34" charset="-120"/>
                <a:cs typeface="Muli"/>
                <a:sym typeface="Muli"/>
              </a:rPr>
              <a:t>理解文字并</a:t>
            </a:r>
            <a:r>
              <a:rPr lang="zh-CN" altLang="en-US" sz="1050" kern="0" dirty="0">
                <a:latin typeface="Microsoft JhengHei Light" panose="020B0304030504040204" pitchFamily="34" charset="-120"/>
                <a:ea typeface="Microsoft JhengHei Light" panose="020B0304030504040204" pitchFamily="34" charset="-120"/>
                <a:cs typeface="Muli"/>
                <a:sym typeface="Muli"/>
              </a:rPr>
              <a:t>做出</a:t>
            </a:r>
            <a:r>
              <a:rPr lang="zh-CN" altLang="en-US" sz="1050" kern="0" dirty="0">
                <a:solidFill>
                  <a:schemeClr val="accent4"/>
                </a:solidFill>
                <a:latin typeface="Microsoft JhengHei Light" panose="020B0304030504040204" pitchFamily="34" charset="-120"/>
                <a:ea typeface="Microsoft JhengHei Light" panose="020B0304030504040204" pitchFamily="34" charset="-120"/>
                <a:cs typeface="Muli"/>
                <a:sym typeface="Muli"/>
              </a:rPr>
              <a:t>相应的输出</a:t>
            </a:r>
            <a:endParaRPr kumimoji="0" sz="1000" i="0" u="none" strike="noStrike" kern="0" cap="none" spc="0" normalizeH="0" baseline="0" noProof="0" dirty="0">
              <a:ln>
                <a:noFill/>
              </a:ln>
              <a:effectLst/>
              <a:uLnTx/>
              <a:uFillTx/>
              <a:latin typeface="Microsoft JhengHei Light" panose="020B0304030504040204" pitchFamily="34" charset="-120"/>
              <a:ea typeface="Microsoft JhengHei Light" panose="020B0304030504040204" pitchFamily="34" charset="-120"/>
              <a:cs typeface="Muli"/>
              <a:sym typeface="Muli"/>
            </a:endParaRPr>
          </a:p>
        </p:txBody>
      </p:sp>
      <p:sp>
        <p:nvSpPr>
          <p:cNvPr id="42" name="Google Shape;507;p43">
            <a:extLst>
              <a:ext uri="{FF2B5EF4-FFF2-40B4-BE49-F238E27FC236}">
                <a16:creationId xmlns:a16="http://schemas.microsoft.com/office/drawing/2014/main" id="{F918AF59-26E4-E1BA-B110-4BF518908E17}"/>
              </a:ext>
            </a:extLst>
          </p:cNvPr>
          <p:cNvSpPr txBox="1"/>
          <p:nvPr/>
        </p:nvSpPr>
        <p:spPr>
          <a:xfrm>
            <a:off x="3257481" y="3837655"/>
            <a:ext cx="7337749" cy="322808"/>
          </a:xfrm>
          <a:prstGeom prst="rect">
            <a:avLst/>
          </a:prstGeom>
          <a:solidFill>
            <a:srgbClr val="101838"/>
          </a:solidFill>
          <a:ln w="9525" cap="flat" cmpd="sng">
            <a:solidFill>
              <a:srgbClr val="8661C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000" i="0" u="none" strike="noStrike" kern="0" cap="none" spc="0" normalizeH="0" baseline="0" noProof="0" dirty="0">
                <a:ln>
                  <a:noFill/>
                </a:ln>
                <a:solidFill>
                  <a:srgbClr val="FFFFFF"/>
                </a:solidFill>
                <a:effectLst/>
                <a:uLnTx/>
                <a:uFillTx/>
                <a:latin typeface="Microsoft JhengHei Light" panose="020B0304030504040204" pitchFamily="34" charset="-120"/>
                <a:ea typeface="Microsoft JhengHei Light" panose="020B0304030504040204" pitchFamily="34" charset="-120"/>
                <a:cs typeface="Muli"/>
                <a:sym typeface="Muli"/>
              </a:rPr>
              <a:t>Moderation </a:t>
            </a:r>
            <a:r>
              <a:rPr lang="en-US" sz="1000" kern="0" dirty="0">
                <a:solidFill>
                  <a:srgbClr val="FFFFFF"/>
                </a:solidFill>
                <a:latin typeface="Microsoft JhengHei Light" panose="020B0304030504040204" pitchFamily="34" charset="-120"/>
                <a:ea typeface="Microsoft JhengHei Light" panose="020B0304030504040204" pitchFamily="34" charset="-120"/>
                <a:cs typeface="Muli"/>
                <a:sym typeface="Muli"/>
              </a:rPr>
              <a:t>(</a:t>
            </a:r>
            <a:r>
              <a:rPr lang="zh-CN" altLang="en-US" sz="1000" kern="0" dirty="0">
                <a:solidFill>
                  <a:srgbClr val="FFFFFF"/>
                </a:solidFill>
                <a:latin typeface="Microsoft JhengHei Light" panose="020B0304030504040204" pitchFamily="34" charset="-120"/>
                <a:ea typeface="Microsoft JhengHei Light" panose="020B0304030504040204" pitchFamily="34" charset="-120"/>
                <a:cs typeface="Muli"/>
                <a:sym typeface="Muli"/>
              </a:rPr>
              <a:t>旧称</a:t>
            </a:r>
            <a:r>
              <a:rPr lang="en-US" altLang="zh-CN" sz="1000" kern="0" dirty="0">
                <a:solidFill>
                  <a:srgbClr val="FFFFFF"/>
                </a:solidFill>
                <a:latin typeface="Microsoft JhengHei Light" panose="020B0304030504040204" pitchFamily="34" charset="-120"/>
                <a:ea typeface="Microsoft JhengHei Light" panose="020B0304030504040204" pitchFamily="34" charset="-120"/>
                <a:cs typeface="Muli"/>
                <a:sym typeface="Muli"/>
              </a:rPr>
              <a:t>Content Filter</a:t>
            </a:r>
            <a:r>
              <a:rPr lang="en-US" sz="1000" kern="0" dirty="0">
                <a:solidFill>
                  <a:srgbClr val="FFFFFF"/>
                </a:solidFill>
                <a:latin typeface="Microsoft JhengHei Light" panose="020B0304030504040204" pitchFamily="34" charset="-120"/>
                <a:ea typeface="Microsoft JhengHei Light" panose="020B0304030504040204" pitchFamily="34" charset="-120"/>
                <a:cs typeface="Muli"/>
                <a:sym typeface="Muli"/>
              </a:rPr>
              <a:t>)</a:t>
            </a:r>
            <a:endParaRPr kumimoji="0" sz="900" i="0" u="none" strike="noStrike" kern="0" cap="none" spc="0" normalizeH="0" baseline="0" noProof="0" dirty="0">
              <a:ln>
                <a:noFill/>
              </a:ln>
              <a:solidFill>
                <a:srgbClr val="FFFFFF"/>
              </a:solidFill>
              <a:effectLst/>
              <a:uLnTx/>
              <a:uFillTx/>
              <a:latin typeface="Microsoft JhengHei Light" panose="020B0304030504040204" pitchFamily="34" charset="-120"/>
              <a:ea typeface="Microsoft JhengHei Light" panose="020B0304030504040204" pitchFamily="34" charset="-120"/>
              <a:cs typeface="Muli"/>
              <a:sym typeface="Muli"/>
            </a:endParaRPr>
          </a:p>
        </p:txBody>
      </p:sp>
      <p:grpSp>
        <p:nvGrpSpPr>
          <p:cNvPr id="11" name="Group 10">
            <a:extLst>
              <a:ext uri="{FF2B5EF4-FFF2-40B4-BE49-F238E27FC236}">
                <a16:creationId xmlns:a16="http://schemas.microsoft.com/office/drawing/2014/main" id="{6B1BC43E-22C0-E7E9-1D17-ADFB219234F4}"/>
              </a:ext>
            </a:extLst>
          </p:cNvPr>
          <p:cNvGrpSpPr/>
          <p:nvPr/>
        </p:nvGrpSpPr>
        <p:grpSpPr>
          <a:xfrm>
            <a:off x="1088586" y="4291742"/>
            <a:ext cx="1299828" cy="1740078"/>
            <a:chOff x="1327122" y="4291742"/>
            <a:chExt cx="1299828" cy="1740078"/>
          </a:xfrm>
        </p:grpSpPr>
        <p:cxnSp>
          <p:nvCxnSpPr>
            <p:cNvPr id="39" name="Straight Arrow Connector 38">
              <a:extLst>
                <a:ext uri="{FF2B5EF4-FFF2-40B4-BE49-F238E27FC236}">
                  <a16:creationId xmlns:a16="http://schemas.microsoft.com/office/drawing/2014/main" id="{547AF760-6706-5D2F-84F5-2A2231A22E2F}"/>
                </a:ext>
              </a:extLst>
            </p:cNvPr>
            <p:cNvCxnSpPr>
              <a:cxnSpLocks/>
            </p:cNvCxnSpPr>
            <p:nvPr/>
          </p:nvCxnSpPr>
          <p:spPr>
            <a:xfrm flipV="1">
              <a:off x="1957306" y="4291742"/>
              <a:ext cx="0" cy="954350"/>
            </a:xfrm>
            <a:prstGeom prst="straightConnector1">
              <a:avLst/>
            </a:prstGeom>
            <a:ln>
              <a:solidFill>
                <a:schemeClr val="accent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Title 1">
              <a:extLst>
                <a:ext uri="{FF2B5EF4-FFF2-40B4-BE49-F238E27FC236}">
                  <a16:creationId xmlns:a16="http://schemas.microsoft.com/office/drawing/2014/main" id="{9D322732-D4D0-9D1C-F8AC-64451455AAEC}"/>
                </a:ext>
              </a:extLst>
            </p:cNvPr>
            <p:cNvSpPr txBox="1">
              <a:spLocks/>
            </p:cNvSpPr>
            <p:nvPr/>
          </p:nvSpPr>
          <p:spPr>
            <a:xfrm>
              <a:off x="1327122" y="5495562"/>
              <a:ext cx="1299828" cy="536258"/>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zh-CN" altLang="en-US" sz="1600" dirty="0">
                  <a:latin typeface="Microsoft JhengHei Light" panose="020B0304030504040204" pitchFamily="34" charset="-120"/>
                  <a:ea typeface="Microsoft JhengHei Light" panose="020B0304030504040204" pitchFamily="34" charset="-120"/>
                </a:rPr>
                <a:t>学习内容</a:t>
              </a:r>
              <a:endParaRPr lang="en-US" altLang="zh-CN" sz="1600" dirty="0">
                <a:latin typeface="Microsoft JhengHei Light" panose="020B0304030504040204" pitchFamily="34" charset="-120"/>
                <a:ea typeface="Microsoft JhengHei Light" panose="020B0304030504040204" pitchFamily="34" charset="-120"/>
              </a:endParaRPr>
            </a:p>
          </p:txBody>
        </p:sp>
      </p:grpSp>
      <p:pic>
        <p:nvPicPr>
          <p:cNvPr id="19" name="Picture 18">
            <a:extLst>
              <a:ext uri="{FF2B5EF4-FFF2-40B4-BE49-F238E27FC236}">
                <a16:creationId xmlns:a16="http://schemas.microsoft.com/office/drawing/2014/main" id="{C3617FE6-1222-05A8-3038-731E1D105E4A}"/>
              </a:ext>
            </a:extLst>
          </p:cNvPr>
          <p:cNvPicPr>
            <a:picLocks noChangeAspect="1"/>
          </p:cNvPicPr>
          <p:nvPr/>
        </p:nvPicPr>
        <p:blipFill rotWithShape="1">
          <a:blip r:embed="rId3"/>
          <a:srcRect b="43284"/>
          <a:stretch/>
        </p:blipFill>
        <p:spPr>
          <a:xfrm>
            <a:off x="3112751" y="5361605"/>
            <a:ext cx="7496036" cy="1514393"/>
          </a:xfrm>
          <a:prstGeom prst="rect">
            <a:avLst/>
          </a:prstGeom>
        </p:spPr>
      </p:pic>
      <p:sp>
        <p:nvSpPr>
          <p:cNvPr id="52" name="Title 1">
            <a:extLst>
              <a:ext uri="{FF2B5EF4-FFF2-40B4-BE49-F238E27FC236}">
                <a16:creationId xmlns:a16="http://schemas.microsoft.com/office/drawing/2014/main" id="{35D44D9A-28EC-F9A5-23AB-3C224DB8FFA6}"/>
              </a:ext>
            </a:extLst>
          </p:cNvPr>
          <p:cNvSpPr txBox="1">
            <a:spLocks/>
          </p:cNvSpPr>
          <p:nvPr/>
        </p:nvSpPr>
        <p:spPr>
          <a:xfrm>
            <a:off x="1154211" y="3427918"/>
            <a:ext cx="1168578" cy="819150"/>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a:lnSpc>
                <a:spcPts val="4800"/>
              </a:lnSpc>
            </a:pPr>
            <a:r>
              <a:rPr lang="zh-CN" altLang="en-US" sz="1600" dirty="0">
                <a:latin typeface="Microsoft JhengHei Light" panose="020B0304030504040204" pitchFamily="34" charset="-120"/>
                <a:ea typeface="Microsoft JhengHei Light" panose="020B0304030504040204" pitchFamily="34" charset="-120"/>
              </a:rPr>
              <a:t>学习方法</a:t>
            </a:r>
          </a:p>
        </p:txBody>
      </p:sp>
      <p:grpSp>
        <p:nvGrpSpPr>
          <p:cNvPr id="3" name="Group 2">
            <a:extLst>
              <a:ext uri="{FF2B5EF4-FFF2-40B4-BE49-F238E27FC236}">
                <a16:creationId xmlns:a16="http://schemas.microsoft.com/office/drawing/2014/main" id="{42C52B20-363A-9437-31FE-42921247CE21}"/>
              </a:ext>
            </a:extLst>
          </p:cNvPr>
          <p:cNvGrpSpPr/>
          <p:nvPr/>
        </p:nvGrpSpPr>
        <p:grpSpPr>
          <a:xfrm>
            <a:off x="3587771" y="3216024"/>
            <a:ext cx="918941" cy="1313306"/>
            <a:chOff x="4237119" y="2407242"/>
            <a:chExt cx="918941" cy="1313306"/>
          </a:xfrm>
        </p:grpSpPr>
        <p:cxnSp>
          <p:nvCxnSpPr>
            <p:cNvPr id="29" name="Straight Arrow Connector 28">
              <a:extLst>
                <a:ext uri="{FF2B5EF4-FFF2-40B4-BE49-F238E27FC236}">
                  <a16:creationId xmlns:a16="http://schemas.microsoft.com/office/drawing/2014/main" id="{8CAA5CDA-0E82-C3F2-390A-62047F162B8C}"/>
                </a:ext>
              </a:extLst>
            </p:cNvPr>
            <p:cNvCxnSpPr>
              <a:cxnSpLocks/>
            </p:cNvCxnSpPr>
            <p:nvPr/>
          </p:nvCxnSpPr>
          <p:spPr>
            <a:xfrm flipH="1" flipV="1">
              <a:off x="4696590" y="2407242"/>
              <a:ext cx="6349" cy="1313306"/>
            </a:xfrm>
            <a:prstGeom prst="straightConnector1">
              <a:avLst/>
            </a:prstGeom>
            <a:ln>
              <a:solidFill>
                <a:schemeClr val="accent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3" name="Title 1">
              <a:extLst>
                <a:ext uri="{FF2B5EF4-FFF2-40B4-BE49-F238E27FC236}">
                  <a16:creationId xmlns:a16="http://schemas.microsoft.com/office/drawing/2014/main" id="{98825810-3B4E-9F81-F4E8-86704722BF94}"/>
                </a:ext>
              </a:extLst>
            </p:cNvPr>
            <p:cNvSpPr txBox="1">
              <a:spLocks/>
            </p:cNvSpPr>
            <p:nvPr/>
          </p:nvSpPr>
          <p:spPr>
            <a:xfrm>
              <a:off x="4237119" y="2539360"/>
              <a:ext cx="918941" cy="236746"/>
            </a:xfrm>
            <a:prstGeom prst="rect">
              <a:avLst/>
            </a:prstGeom>
            <a:solidFill>
              <a:srgbClr val="121D2F"/>
            </a:solidFill>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zh-CN" altLang="en-US" sz="1200" dirty="0">
                  <a:solidFill>
                    <a:schemeClr val="accent4"/>
                  </a:solidFill>
                  <a:latin typeface="Microsoft JhengHei Light" panose="020B0304030504040204" pitchFamily="34" charset="-120"/>
                  <a:ea typeface="Microsoft JhengHei Light" panose="020B0304030504040204" pitchFamily="34" charset="-120"/>
                </a:rPr>
                <a:t>训练得到</a:t>
              </a:r>
              <a:endParaRPr lang="en-US" sz="1200" dirty="0">
                <a:solidFill>
                  <a:schemeClr val="accent4"/>
                </a:solidFill>
                <a:latin typeface="Microsoft JhengHei Light" panose="020B0304030504040204" pitchFamily="34" charset="-120"/>
                <a:ea typeface="Microsoft JhengHei Light" panose="020B0304030504040204" pitchFamily="34" charset="-120"/>
              </a:endParaRPr>
            </a:p>
          </p:txBody>
        </p:sp>
      </p:grpSp>
      <p:grpSp>
        <p:nvGrpSpPr>
          <p:cNvPr id="4" name="Group 3">
            <a:extLst>
              <a:ext uri="{FF2B5EF4-FFF2-40B4-BE49-F238E27FC236}">
                <a16:creationId xmlns:a16="http://schemas.microsoft.com/office/drawing/2014/main" id="{89A50FC6-7F13-5921-3D15-37B82B2AB1B6}"/>
              </a:ext>
            </a:extLst>
          </p:cNvPr>
          <p:cNvGrpSpPr/>
          <p:nvPr/>
        </p:nvGrpSpPr>
        <p:grpSpPr>
          <a:xfrm>
            <a:off x="4053591" y="1722376"/>
            <a:ext cx="1899139" cy="359095"/>
            <a:chOff x="4053591" y="635700"/>
            <a:chExt cx="1899139" cy="359095"/>
          </a:xfrm>
        </p:grpSpPr>
        <p:cxnSp>
          <p:nvCxnSpPr>
            <p:cNvPr id="21" name="Connector: Curved 20">
              <a:extLst>
                <a:ext uri="{FF2B5EF4-FFF2-40B4-BE49-F238E27FC236}">
                  <a16:creationId xmlns:a16="http://schemas.microsoft.com/office/drawing/2014/main" id="{28464981-391F-2833-8C7A-A28B223C1D04}"/>
                </a:ext>
              </a:extLst>
            </p:cNvPr>
            <p:cNvCxnSpPr>
              <a:cxnSpLocks/>
              <a:stCxn id="7" idx="0"/>
              <a:endCxn id="9" idx="0"/>
            </p:cNvCxnSpPr>
            <p:nvPr/>
          </p:nvCxnSpPr>
          <p:spPr>
            <a:xfrm rot="5400000" flipH="1" flipV="1">
              <a:off x="4996811" y="38875"/>
              <a:ext cx="12700" cy="1899139"/>
            </a:xfrm>
            <a:prstGeom prst="curvedConnector3">
              <a:avLst>
                <a:gd name="adj1" fmla="val 1800000"/>
              </a:avLst>
            </a:prstGeom>
            <a:ln w="12700">
              <a:solidFill>
                <a:schemeClr val="accent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0" name="Title 1">
              <a:extLst>
                <a:ext uri="{FF2B5EF4-FFF2-40B4-BE49-F238E27FC236}">
                  <a16:creationId xmlns:a16="http://schemas.microsoft.com/office/drawing/2014/main" id="{C416A96D-9567-470B-5084-9FCE03ACBA09}"/>
                </a:ext>
              </a:extLst>
            </p:cNvPr>
            <p:cNvSpPr txBox="1">
              <a:spLocks/>
            </p:cNvSpPr>
            <p:nvPr/>
          </p:nvSpPr>
          <p:spPr>
            <a:xfrm>
              <a:off x="5013442" y="635700"/>
              <a:ext cx="506722" cy="236746"/>
            </a:xfrm>
            <a:prstGeom prst="rect">
              <a:avLst/>
            </a:prstGeom>
            <a:solidFill>
              <a:srgbClr val="121D2F"/>
            </a:solidFill>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zh-CN" altLang="en-US" sz="1200" dirty="0">
                  <a:solidFill>
                    <a:schemeClr val="accent4"/>
                  </a:solidFill>
                  <a:latin typeface="Microsoft JhengHei Light" panose="020B0304030504040204" pitchFamily="34" charset="-120"/>
                  <a:ea typeface="Microsoft JhengHei Light" panose="020B0304030504040204" pitchFamily="34" charset="-120"/>
                </a:rPr>
                <a:t>派生</a:t>
              </a:r>
              <a:endParaRPr lang="en-US" sz="1000" dirty="0">
                <a:solidFill>
                  <a:schemeClr val="accent4"/>
                </a:solidFill>
                <a:latin typeface="Microsoft JhengHei Light" panose="020B0304030504040204" pitchFamily="34" charset="-120"/>
                <a:ea typeface="Microsoft JhengHei Light" panose="020B0304030504040204" pitchFamily="34" charset="-120"/>
              </a:endParaRPr>
            </a:p>
          </p:txBody>
        </p:sp>
      </p:grpSp>
      <p:grpSp>
        <p:nvGrpSpPr>
          <p:cNvPr id="5" name="Group 4">
            <a:extLst>
              <a:ext uri="{FF2B5EF4-FFF2-40B4-BE49-F238E27FC236}">
                <a16:creationId xmlns:a16="http://schemas.microsoft.com/office/drawing/2014/main" id="{CF52C7F8-764E-5AED-4C45-1CCD088CC099}"/>
              </a:ext>
            </a:extLst>
          </p:cNvPr>
          <p:cNvGrpSpPr/>
          <p:nvPr/>
        </p:nvGrpSpPr>
        <p:grpSpPr>
          <a:xfrm>
            <a:off x="4053592" y="1386915"/>
            <a:ext cx="3798278" cy="694555"/>
            <a:chOff x="4053592" y="300239"/>
            <a:chExt cx="3798278" cy="694555"/>
          </a:xfrm>
        </p:grpSpPr>
        <p:cxnSp>
          <p:nvCxnSpPr>
            <p:cNvPr id="23" name="Connector: Curved 22">
              <a:extLst>
                <a:ext uri="{FF2B5EF4-FFF2-40B4-BE49-F238E27FC236}">
                  <a16:creationId xmlns:a16="http://schemas.microsoft.com/office/drawing/2014/main" id="{BBAA889D-C8CF-53B2-F064-6E79DD424935}"/>
                </a:ext>
              </a:extLst>
            </p:cNvPr>
            <p:cNvCxnSpPr>
              <a:cxnSpLocks/>
              <a:stCxn id="7" idx="0"/>
              <a:endCxn id="10" idx="0"/>
            </p:cNvCxnSpPr>
            <p:nvPr/>
          </p:nvCxnSpPr>
          <p:spPr>
            <a:xfrm rot="5400000" flipH="1" flipV="1">
              <a:off x="5946381" y="-910695"/>
              <a:ext cx="12700" cy="3798278"/>
            </a:xfrm>
            <a:prstGeom prst="curvedConnector3">
              <a:avLst>
                <a:gd name="adj1" fmla="val 4826087"/>
              </a:avLst>
            </a:prstGeom>
            <a:ln w="12700">
              <a:solidFill>
                <a:schemeClr val="accent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1" name="Title 1">
              <a:extLst>
                <a:ext uri="{FF2B5EF4-FFF2-40B4-BE49-F238E27FC236}">
                  <a16:creationId xmlns:a16="http://schemas.microsoft.com/office/drawing/2014/main" id="{A3AAB407-8F32-7FF5-2F89-F8271461BB50}"/>
                </a:ext>
              </a:extLst>
            </p:cNvPr>
            <p:cNvSpPr txBox="1">
              <a:spLocks/>
            </p:cNvSpPr>
            <p:nvPr/>
          </p:nvSpPr>
          <p:spPr>
            <a:xfrm>
              <a:off x="6060872" y="300239"/>
              <a:ext cx="506722" cy="236746"/>
            </a:xfrm>
            <a:prstGeom prst="rect">
              <a:avLst/>
            </a:prstGeom>
            <a:solidFill>
              <a:srgbClr val="121D2F"/>
            </a:solidFill>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zh-CN" altLang="en-US" sz="1200" dirty="0">
                  <a:solidFill>
                    <a:schemeClr val="accent4"/>
                  </a:solidFill>
                  <a:latin typeface="Microsoft JhengHei Light" panose="020B0304030504040204" pitchFamily="34" charset="-120"/>
                  <a:ea typeface="Microsoft JhengHei Light" panose="020B0304030504040204" pitchFamily="34" charset="-120"/>
                </a:rPr>
                <a:t>派生</a:t>
              </a:r>
              <a:endParaRPr lang="en-US" sz="1200" dirty="0">
                <a:solidFill>
                  <a:schemeClr val="accent4"/>
                </a:solidFill>
                <a:latin typeface="Microsoft JhengHei Light" panose="020B0304030504040204" pitchFamily="34" charset="-120"/>
                <a:ea typeface="Microsoft JhengHei Light" panose="020B0304030504040204" pitchFamily="34" charset="-120"/>
              </a:endParaRPr>
            </a:p>
          </p:txBody>
        </p:sp>
      </p:grpSp>
      <p:grpSp>
        <p:nvGrpSpPr>
          <p:cNvPr id="8" name="Group 7">
            <a:extLst>
              <a:ext uri="{FF2B5EF4-FFF2-40B4-BE49-F238E27FC236}">
                <a16:creationId xmlns:a16="http://schemas.microsoft.com/office/drawing/2014/main" id="{7D3B6A10-51B1-88E2-7211-E657206731B6}"/>
              </a:ext>
            </a:extLst>
          </p:cNvPr>
          <p:cNvGrpSpPr/>
          <p:nvPr/>
        </p:nvGrpSpPr>
        <p:grpSpPr>
          <a:xfrm>
            <a:off x="861011" y="1196382"/>
            <a:ext cx="1754978" cy="2120424"/>
            <a:chOff x="1099547" y="1196382"/>
            <a:chExt cx="1754978" cy="2120424"/>
          </a:xfrm>
        </p:grpSpPr>
        <p:sp>
          <p:nvSpPr>
            <p:cNvPr id="53" name="Title 1">
              <a:extLst>
                <a:ext uri="{FF2B5EF4-FFF2-40B4-BE49-F238E27FC236}">
                  <a16:creationId xmlns:a16="http://schemas.microsoft.com/office/drawing/2014/main" id="{41ED4BD4-4D5E-9DE2-6B1C-160A455017AB}"/>
                </a:ext>
              </a:extLst>
            </p:cNvPr>
            <p:cNvSpPr txBox="1">
              <a:spLocks/>
            </p:cNvSpPr>
            <p:nvPr/>
          </p:nvSpPr>
          <p:spPr>
            <a:xfrm>
              <a:off x="1099547" y="1196382"/>
              <a:ext cx="1754978" cy="617813"/>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zh-CN" altLang="en-US" sz="1600" dirty="0">
                  <a:latin typeface="Microsoft JhengHei Light" panose="020B0304030504040204" pitchFamily="34" charset="-120"/>
                  <a:ea typeface="Microsoft JhengHei Light" panose="020B0304030504040204" pitchFamily="34" charset="-120"/>
                </a:rPr>
                <a:t>预训练模型家族</a:t>
              </a:r>
            </a:p>
            <a:p>
              <a:r>
                <a:rPr lang="en-US" altLang="zh-CN" sz="1100" dirty="0">
                  <a:solidFill>
                    <a:schemeClr val="tx1"/>
                  </a:solidFill>
                  <a:latin typeface="Microsoft JhengHei Light" panose="020B0304030504040204" pitchFamily="34" charset="-120"/>
                  <a:ea typeface="Microsoft JhengHei Light" panose="020B0304030504040204" pitchFamily="34" charset="-120"/>
                </a:rPr>
                <a:t>(</a:t>
              </a:r>
              <a:r>
                <a:rPr lang="zh-CN" altLang="en-US" sz="1100" dirty="0">
                  <a:solidFill>
                    <a:schemeClr val="tx1"/>
                  </a:solidFill>
                  <a:latin typeface="Microsoft JhengHei Light" panose="020B0304030504040204" pitchFamily="34" charset="-120"/>
                  <a:ea typeface="Microsoft JhengHei Light" panose="020B0304030504040204" pitchFamily="34" charset="-120"/>
                </a:rPr>
                <a:t>俗称大模型</a:t>
              </a:r>
              <a:r>
                <a:rPr lang="en-US" altLang="zh-CN" sz="1100" dirty="0">
                  <a:solidFill>
                    <a:schemeClr val="tx1"/>
                  </a:solidFill>
                  <a:latin typeface="Microsoft JhengHei Light" panose="020B0304030504040204" pitchFamily="34" charset="-120"/>
                  <a:ea typeface="Microsoft JhengHei Light" panose="020B0304030504040204" pitchFamily="34" charset="-120"/>
                </a:rPr>
                <a:t>)</a:t>
              </a:r>
              <a:endParaRPr lang="en-US" sz="1100" dirty="0">
                <a:solidFill>
                  <a:schemeClr val="tx1"/>
                </a:solidFill>
                <a:latin typeface="Microsoft JhengHei Light" panose="020B0304030504040204" pitchFamily="34" charset="-120"/>
                <a:ea typeface="Microsoft JhengHei Light" panose="020B0304030504040204" pitchFamily="34" charset="-120"/>
              </a:endParaRPr>
            </a:p>
          </p:txBody>
        </p:sp>
        <p:cxnSp>
          <p:nvCxnSpPr>
            <p:cNvPr id="73" name="Straight Arrow Connector 72">
              <a:extLst>
                <a:ext uri="{FF2B5EF4-FFF2-40B4-BE49-F238E27FC236}">
                  <a16:creationId xmlns:a16="http://schemas.microsoft.com/office/drawing/2014/main" id="{FB255175-44A4-8331-DDD4-633118D113D5}"/>
                </a:ext>
              </a:extLst>
            </p:cNvPr>
            <p:cNvCxnSpPr>
              <a:cxnSpLocks/>
            </p:cNvCxnSpPr>
            <p:nvPr/>
          </p:nvCxnSpPr>
          <p:spPr>
            <a:xfrm flipV="1">
              <a:off x="1957306" y="1968063"/>
              <a:ext cx="0" cy="1348743"/>
            </a:xfrm>
            <a:prstGeom prst="straightConnector1">
              <a:avLst/>
            </a:prstGeom>
            <a:ln>
              <a:solidFill>
                <a:schemeClr val="accent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3" name="Google Shape;507;p43">
            <a:extLst>
              <a:ext uri="{FF2B5EF4-FFF2-40B4-BE49-F238E27FC236}">
                <a16:creationId xmlns:a16="http://schemas.microsoft.com/office/drawing/2014/main" id="{D3285AD5-C115-2388-7011-EC48C2D99D74}"/>
              </a:ext>
            </a:extLst>
          </p:cNvPr>
          <p:cNvSpPr txBox="1"/>
          <p:nvPr/>
        </p:nvSpPr>
        <p:spPr>
          <a:xfrm>
            <a:off x="3900478" y="7023151"/>
            <a:ext cx="1592222" cy="1127250"/>
          </a:xfrm>
          <a:prstGeom prst="rect">
            <a:avLst/>
          </a:prstGeom>
          <a:solidFill>
            <a:srgbClr val="050060">
              <a:alpha val="17880"/>
            </a:srgbClr>
          </a:solidFill>
          <a:ln w="9525" cap="flat" cmpd="sng">
            <a:solidFill>
              <a:srgbClr val="24D6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en-US" sz="1400" kern="0" dirty="0">
                <a:solidFill>
                  <a:srgbClr val="FFFFFF"/>
                </a:solidFill>
                <a:latin typeface="Microsoft JhengHei Light" panose="020B0304030504040204" pitchFamily="34" charset="-120"/>
                <a:ea typeface="Microsoft JhengHei Light" panose="020B0304030504040204" pitchFamily="34" charset="-120"/>
                <a:sym typeface="Muli"/>
              </a:rPr>
              <a:t>GPT 3.5</a:t>
            </a:r>
          </a:p>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zh-CN" altLang="en-US" sz="1000" kern="0" dirty="0">
                <a:solidFill>
                  <a:schemeClr val="accent4"/>
                </a:solidFill>
                <a:latin typeface="Microsoft JhengHei Light" panose="020B0304030504040204" pitchFamily="34" charset="-120"/>
                <a:ea typeface="Microsoft JhengHei Light" panose="020B0304030504040204" pitchFamily="34" charset="-120"/>
                <a:cs typeface="Muli"/>
                <a:sym typeface="Muli"/>
              </a:rPr>
              <a:t>生成文字</a:t>
            </a:r>
            <a:endParaRPr kumimoji="0" sz="800" i="0" u="none" strike="noStrike" kern="0" cap="none" spc="0" normalizeH="0" baseline="0" noProof="0" dirty="0">
              <a:ln>
                <a:noFill/>
              </a:ln>
              <a:solidFill>
                <a:schemeClr val="accent4"/>
              </a:solidFill>
              <a:effectLst/>
              <a:uLnTx/>
              <a:uFillTx/>
              <a:latin typeface="Microsoft JhengHei Light" panose="020B0304030504040204" pitchFamily="34" charset="-120"/>
              <a:ea typeface="Microsoft JhengHei Light" panose="020B0304030504040204" pitchFamily="34" charset="-120"/>
              <a:cs typeface="Muli"/>
              <a:sym typeface="Muli"/>
            </a:endParaRPr>
          </a:p>
        </p:txBody>
      </p:sp>
      <p:sp>
        <p:nvSpPr>
          <p:cNvPr id="14" name="Google Shape;507;p43">
            <a:extLst>
              <a:ext uri="{FF2B5EF4-FFF2-40B4-BE49-F238E27FC236}">
                <a16:creationId xmlns:a16="http://schemas.microsoft.com/office/drawing/2014/main" id="{41DCBD88-73B0-73CE-D6DC-C9C5920E4E0C}"/>
              </a:ext>
            </a:extLst>
          </p:cNvPr>
          <p:cNvSpPr txBox="1"/>
          <p:nvPr/>
        </p:nvSpPr>
        <p:spPr>
          <a:xfrm>
            <a:off x="8996671" y="2081470"/>
            <a:ext cx="1592222" cy="1127250"/>
          </a:xfrm>
          <a:prstGeom prst="rect">
            <a:avLst/>
          </a:prstGeom>
          <a:solidFill>
            <a:srgbClr val="050060">
              <a:alpha val="17880"/>
            </a:srgbClr>
          </a:solidFill>
          <a:ln w="9525" cap="flat" cmpd="sng">
            <a:solidFill>
              <a:srgbClr val="24D6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en-US" sz="1400" kern="0" dirty="0">
                <a:solidFill>
                  <a:srgbClr val="FFFFFF"/>
                </a:solidFill>
                <a:latin typeface="Microsoft JhengHei Light" panose="020B0304030504040204" pitchFamily="34" charset="-120"/>
                <a:ea typeface="Microsoft JhengHei Light" panose="020B0304030504040204" pitchFamily="34" charset="-120"/>
                <a:sym typeface="Muli"/>
              </a:rPr>
              <a:t>Fine</a:t>
            </a:r>
            <a:r>
              <a:rPr lang="zh-CN" altLang="en-US" sz="1400" kern="0" dirty="0">
                <a:solidFill>
                  <a:srgbClr val="FFFFFF"/>
                </a:solidFill>
                <a:latin typeface="Microsoft JhengHei Light" panose="020B0304030504040204" pitchFamily="34" charset="-120"/>
                <a:ea typeface="Microsoft JhengHei Light" panose="020B0304030504040204" pitchFamily="34" charset="-120"/>
                <a:sym typeface="Muli"/>
              </a:rPr>
              <a:t> </a:t>
            </a:r>
            <a:r>
              <a:rPr lang="en-US" altLang="zh-CN" sz="1400" kern="0" dirty="0">
                <a:solidFill>
                  <a:srgbClr val="FFFFFF"/>
                </a:solidFill>
                <a:latin typeface="Microsoft JhengHei Light" panose="020B0304030504040204" pitchFamily="34" charset="-120"/>
                <a:ea typeface="Microsoft JhengHei Light" panose="020B0304030504040204" pitchFamily="34" charset="-120"/>
                <a:sym typeface="Muli"/>
              </a:rPr>
              <a:t>Tune</a:t>
            </a:r>
            <a:endParaRPr lang="en-US" sz="1400" kern="0" dirty="0">
              <a:solidFill>
                <a:srgbClr val="FFFFFF"/>
              </a:solidFill>
              <a:latin typeface="Microsoft JhengHei Light" panose="020B0304030504040204" pitchFamily="34" charset="-120"/>
              <a:ea typeface="Microsoft JhengHei Light" panose="020B0304030504040204" pitchFamily="34" charset="-120"/>
              <a:sym typeface="Muli"/>
            </a:endParaRPr>
          </a:p>
          <a:p>
            <a:pPr algn="ctr">
              <a:lnSpc>
                <a:spcPct val="150000"/>
              </a:lnSpc>
              <a:buClr>
                <a:srgbClr val="000000"/>
              </a:buClr>
            </a:pPr>
            <a:r>
              <a:rPr lang="zh-CN" altLang="en-US" sz="1000" kern="0" dirty="0">
                <a:solidFill>
                  <a:schemeClr val="accent4"/>
                </a:solidFill>
                <a:latin typeface="Microsoft JhengHei Light" panose="020B0304030504040204" pitchFamily="34" charset="-120"/>
                <a:ea typeface="Microsoft JhengHei Light" panose="020B0304030504040204" pitchFamily="34" charset="-120"/>
                <a:sym typeface="Muli"/>
              </a:rPr>
              <a:t>生成客户化模型</a:t>
            </a:r>
            <a:endParaRPr sz="1000" kern="0" dirty="0">
              <a:solidFill>
                <a:schemeClr val="accent4"/>
              </a:solidFill>
              <a:latin typeface="Microsoft JhengHei Light" panose="020B0304030504040204" pitchFamily="34" charset="-120"/>
              <a:ea typeface="Microsoft JhengHei Light" panose="020B0304030504040204" pitchFamily="34" charset="-120"/>
              <a:sym typeface="Muli"/>
            </a:endParaRPr>
          </a:p>
        </p:txBody>
      </p:sp>
      <p:grpSp>
        <p:nvGrpSpPr>
          <p:cNvPr id="24" name="组合 23">
            <a:extLst>
              <a:ext uri="{FF2B5EF4-FFF2-40B4-BE49-F238E27FC236}">
                <a16:creationId xmlns:a16="http://schemas.microsoft.com/office/drawing/2014/main" id="{3DC49A62-823F-3F53-8A60-82A9709D2E7B}"/>
              </a:ext>
            </a:extLst>
          </p:cNvPr>
          <p:cNvGrpSpPr/>
          <p:nvPr/>
        </p:nvGrpSpPr>
        <p:grpSpPr>
          <a:xfrm>
            <a:off x="4047242" y="941520"/>
            <a:ext cx="5745540" cy="1139950"/>
            <a:chOff x="4047242" y="941520"/>
            <a:chExt cx="5745540" cy="1139950"/>
          </a:xfrm>
        </p:grpSpPr>
        <p:cxnSp>
          <p:nvCxnSpPr>
            <p:cNvPr id="16" name="Connector: Curved 22">
              <a:extLst>
                <a:ext uri="{FF2B5EF4-FFF2-40B4-BE49-F238E27FC236}">
                  <a16:creationId xmlns:a16="http://schemas.microsoft.com/office/drawing/2014/main" id="{5F3A5B6F-A4DB-60A6-59EC-439BF9F4CB7B}"/>
                </a:ext>
              </a:extLst>
            </p:cNvPr>
            <p:cNvCxnSpPr>
              <a:cxnSpLocks/>
              <a:stCxn id="7" idx="0"/>
              <a:endCxn id="14" idx="0"/>
            </p:cNvCxnSpPr>
            <p:nvPr/>
          </p:nvCxnSpPr>
          <p:spPr>
            <a:xfrm rot="16200000" flipH="1">
              <a:off x="6916837" y="-794475"/>
              <a:ext cx="6350" cy="5745540"/>
            </a:xfrm>
            <a:prstGeom prst="curvedConnector3">
              <a:avLst>
                <a:gd name="adj1" fmla="val -16330441"/>
              </a:avLst>
            </a:prstGeom>
            <a:ln w="12700">
              <a:solidFill>
                <a:schemeClr val="accent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9196A2C1-F726-D0C9-77E1-B0D7030ECA83}"/>
                </a:ext>
              </a:extLst>
            </p:cNvPr>
            <p:cNvSpPr txBox="1">
              <a:spLocks/>
            </p:cNvSpPr>
            <p:nvPr/>
          </p:nvSpPr>
          <p:spPr>
            <a:xfrm>
              <a:off x="6836143" y="941520"/>
              <a:ext cx="847374" cy="197692"/>
            </a:xfrm>
            <a:prstGeom prst="rect">
              <a:avLst/>
            </a:prstGeom>
            <a:solidFill>
              <a:srgbClr val="121D2F"/>
            </a:solidFill>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zh-CN" altLang="en-US" sz="1200" dirty="0">
                  <a:solidFill>
                    <a:schemeClr val="accent4"/>
                  </a:solidFill>
                  <a:latin typeface="Microsoft JhengHei Light" panose="020B0304030504040204" pitchFamily="34" charset="-120"/>
                  <a:ea typeface="Microsoft JhengHei Light" panose="020B0304030504040204" pitchFamily="34" charset="-120"/>
                </a:rPr>
                <a:t>客户训练</a:t>
              </a:r>
              <a:endParaRPr lang="en-US" sz="1200" dirty="0">
                <a:solidFill>
                  <a:schemeClr val="accent4"/>
                </a:solidFill>
                <a:latin typeface="Microsoft JhengHei Light" panose="020B0304030504040204" pitchFamily="34" charset="-120"/>
                <a:ea typeface="Microsoft JhengHei Light" panose="020B0304030504040204" pitchFamily="34" charset="-120"/>
              </a:endParaRPr>
            </a:p>
          </p:txBody>
        </p:sp>
      </p:grpSp>
      <p:sp>
        <p:nvSpPr>
          <p:cNvPr id="6" name="Rectangle 9">
            <a:extLst>
              <a:ext uri="{FF2B5EF4-FFF2-40B4-BE49-F238E27FC236}">
                <a16:creationId xmlns:a16="http://schemas.microsoft.com/office/drawing/2014/main" id="{C8D5FD8D-DF5A-6671-A0D0-66D2BF2C9BF2}"/>
              </a:ext>
            </a:extLst>
          </p:cNvPr>
          <p:cNvSpPr/>
          <p:nvPr/>
        </p:nvSpPr>
        <p:spPr bwMode="auto">
          <a:xfrm>
            <a:off x="861011" y="373134"/>
            <a:ext cx="5545557" cy="443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rPr>
              <a:t>OpenAI</a:t>
            </a: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模型生成过程及关系</a:t>
            </a:r>
            <a:endPar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endParaRPr>
          </a:p>
        </p:txBody>
      </p:sp>
    </p:spTree>
    <p:extLst>
      <p:ext uri="{BB962C8B-B14F-4D97-AF65-F5344CB8AC3E}">
        <p14:creationId xmlns:p14="http://schemas.microsoft.com/office/powerpoint/2010/main" val="3686949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000"/>
                                        <p:tgtEl>
                                          <p:spTgt spid="15"/>
                                        </p:tgtEl>
                                      </p:cBhvr>
                                    </p:animEffect>
                                    <p:anim calcmode="lin" valueType="num">
                                      <p:cBhvr>
                                        <p:cTn id="8" dur="2000" fill="hold"/>
                                        <p:tgtEl>
                                          <p:spTgt spid="15"/>
                                        </p:tgtEl>
                                        <p:attrNameLst>
                                          <p:attrName>ppt_x</p:attrName>
                                        </p:attrNameLst>
                                      </p:cBhvr>
                                      <p:tavLst>
                                        <p:tav tm="0">
                                          <p:val>
                                            <p:strVal val="#ppt_x"/>
                                          </p:val>
                                        </p:tav>
                                        <p:tav tm="100000">
                                          <p:val>
                                            <p:strVal val="#ppt_x"/>
                                          </p:val>
                                        </p:tav>
                                      </p:tavLst>
                                    </p:anim>
                                    <p:anim calcmode="lin" valueType="num">
                                      <p:cBhvr>
                                        <p:cTn id="9" dur="2000" fill="hold"/>
                                        <p:tgtEl>
                                          <p:spTgt spid="15"/>
                                        </p:tgtEl>
                                        <p:attrNameLst>
                                          <p:attrName>ppt_y</p:attrName>
                                        </p:attrNameLst>
                                      </p:cBhvr>
                                      <p:tavLst>
                                        <p:tav tm="0">
                                          <p:val>
                                            <p:strVal val="#ppt_y+.1"/>
                                          </p:val>
                                        </p:tav>
                                        <p:tav tm="100000">
                                          <p:val>
                                            <p:strVal val="#ppt_y"/>
                                          </p:val>
                                        </p:tav>
                                      </p:tavLst>
                                    </p:anim>
                                  </p:childTnLst>
                                </p:cTn>
                              </p:par>
                              <p:par>
                                <p:cTn id="10" presetID="22" presetClass="entr" presetSubtype="4" fill="hold" nodeType="withEffect">
                                  <p:stCondLst>
                                    <p:cond delay="50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down)">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childTnLst>
                                </p:cTn>
                              </p:par>
                              <p:par>
                                <p:cTn id="26" presetID="22" presetClass="entr" presetSubtype="4"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down)">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left)">
                                      <p:cBhvr>
                                        <p:cTn id="33" dur="500"/>
                                        <p:tgtEl>
                                          <p:spTgt spid="4"/>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left)">
                                      <p:cBhvr>
                                        <p:cTn id="42" dur="500"/>
                                        <p:tgtEl>
                                          <p:spTgt spid="5"/>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fade">
                                      <p:cBhvr>
                                        <p:cTn id="51" dur="500"/>
                                        <p:tgtEl>
                                          <p:spTgt spid="4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wipe(left)">
                                      <p:cBhvr>
                                        <p:cTn id="56" dur="500"/>
                                        <p:tgtEl>
                                          <p:spTgt spid="24"/>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7" grpId="0" animBg="1"/>
      <p:bldP spid="9" grpId="0" animBg="1"/>
      <p:bldP spid="10" grpId="0" animBg="1"/>
      <p:bldP spid="42" grpId="0" animBg="1"/>
      <p:bldP spid="52" grpId="0"/>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532A42BC-22CA-4718-D70A-0542CE48BB13}"/>
              </a:ext>
              <a:ext uri="{C183D7F6-B498-43B3-948B-1728B52AA6E4}">
                <adec:decorative xmlns:adec="http://schemas.microsoft.com/office/drawing/2017/decorative" val="1"/>
              </a:ext>
            </a:extLst>
          </p:cNvPr>
          <p:cNvCxnSpPr>
            <a:cxnSpLocks/>
          </p:cNvCxnSpPr>
          <p:nvPr/>
        </p:nvCxnSpPr>
        <p:spPr>
          <a:xfrm>
            <a:off x="7732348" y="2163695"/>
            <a:ext cx="0" cy="3240220"/>
          </a:xfrm>
          <a:prstGeom prst="line">
            <a:avLst/>
          </a:prstGeom>
          <a:noFill/>
          <a:ln w="15875" cap="flat" cmpd="sng" algn="ctr">
            <a:gradFill>
              <a:gsLst>
                <a:gs pos="0">
                  <a:srgbClr val="000000"/>
                </a:gs>
                <a:gs pos="56000">
                  <a:srgbClr val="000000">
                    <a:lumMod val="75000"/>
                    <a:lumOff val="25000"/>
                  </a:srgbClr>
                </a:gs>
                <a:gs pos="100000">
                  <a:srgbClr val="000000"/>
                </a:gs>
              </a:gsLst>
              <a:lin ang="5400000" scaled="1"/>
            </a:gradFill>
            <a:prstDash val="solid"/>
            <a:headEnd type="none" w="lg" len="med"/>
            <a:tailEnd type="none" w="lg" len="med"/>
          </a:ln>
          <a:effectLst/>
        </p:spPr>
      </p:cxnSp>
      <p:cxnSp>
        <p:nvCxnSpPr>
          <p:cNvPr id="11" name="Straight Connector 10">
            <a:extLst>
              <a:ext uri="{FF2B5EF4-FFF2-40B4-BE49-F238E27FC236}">
                <a16:creationId xmlns:a16="http://schemas.microsoft.com/office/drawing/2014/main" id="{75421B1D-ABF1-BBE3-954E-06C8CFACDB82}"/>
              </a:ext>
              <a:ext uri="{C183D7F6-B498-43B3-948B-1728B52AA6E4}">
                <adec:decorative xmlns:adec="http://schemas.microsoft.com/office/drawing/2017/decorative" val="1"/>
              </a:ext>
            </a:extLst>
          </p:cNvPr>
          <p:cNvCxnSpPr>
            <a:cxnSpLocks/>
          </p:cNvCxnSpPr>
          <p:nvPr/>
        </p:nvCxnSpPr>
        <p:spPr>
          <a:xfrm>
            <a:off x="4303443" y="2164303"/>
            <a:ext cx="0" cy="3239612"/>
          </a:xfrm>
          <a:prstGeom prst="line">
            <a:avLst/>
          </a:prstGeom>
          <a:noFill/>
          <a:ln w="15875" cap="flat" cmpd="sng" algn="ctr">
            <a:gradFill>
              <a:gsLst>
                <a:gs pos="0">
                  <a:srgbClr val="000000"/>
                </a:gs>
                <a:gs pos="56000">
                  <a:srgbClr val="000000">
                    <a:lumMod val="75000"/>
                    <a:lumOff val="25000"/>
                  </a:srgbClr>
                </a:gs>
                <a:gs pos="100000">
                  <a:srgbClr val="000000"/>
                </a:gs>
              </a:gsLst>
              <a:lin ang="5400000" scaled="1"/>
            </a:gradFill>
            <a:prstDash val="solid"/>
            <a:headEnd type="none" w="lg" len="med"/>
            <a:tailEnd type="none" w="lg" len="med"/>
          </a:ln>
          <a:effectLst/>
        </p:spPr>
      </p:cxnSp>
      <p:sp>
        <p:nvSpPr>
          <p:cNvPr id="13" name="TextBox 12">
            <a:extLst>
              <a:ext uri="{FF2B5EF4-FFF2-40B4-BE49-F238E27FC236}">
                <a16:creationId xmlns:a16="http://schemas.microsoft.com/office/drawing/2014/main" id="{933CEE0D-BFAA-F919-1FFF-E8BEA433B6F8}"/>
              </a:ext>
            </a:extLst>
          </p:cNvPr>
          <p:cNvSpPr txBox="1"/>
          <p:nvPr/>
        </p:nvSpPr>
        <p:spPr>
          <a:xfrm>
            <a:off x="1781796" y="1993965"/>
            <a:ext cx="1454077" cy="523220"/>
          </a:xfrm>
          <a:prstGeom prst="rect">
            <a:avLst/>
          </a:prstGeom>
          <a:noFill/>
        </p:spPr>
        <p:txBody>
          <a:bodyPr wrap="square" lIns="0">
            <a:spAutoFit/>
          </a:bodyPr>
          <a:lstStyle/>
          <a:p>
            <a:pPr marL="0" marR="0" lvl="1" indent="0" algn="ctr" defTabSz="914102" eaLnBrk="1" fontAlgn="base" latinLnBrk="0" hangingPunct="1">
              <a:lnSpc>
                <a:spcPct val="100000"/>
              </a:lnSpc>
              <a:spcBef>
                <a:spcPts val="0"/>
              </a:spcBef>
              <a:spcAft>
                <a:spcPct val="0"/>
              </a:spcAft>
              <a:buClrTx/>
              <a:buSzPct val="90000"/>
              <a:buFontTx/>
              <a:buNone/>
              <a:tabLst/>
              <a:defRPr/>
            </a:pPr>
            <a:r>
              <a:rPr lang="en-US" sz="2800" dirty="0">
                <a:gradFill flip="none" rotWithShape="1">
                  <a:gsLst>
                    <a:gs pos="0">
                      <a:srgbClr val="CD9AD0"/>
                    </a:gs>
                    <a:gs pos="100000">
                      <a:srgbClr val="8EC8E8"/>
                    </a:gs>
                  </a:gsLst>
                  <a:lin ang="10800000" scaled="1"/>
                  <a:tileRect/>
                </a:gradFill>
                <a:latin typeface="Segoe UI Semibold"/>
                <a:cs typeface="Segoe UI" pitchFamily="34" charset="0"/>
              </a:rPr>
              <a:t>GPT-3.5</a:t>
            </a:r>
          </a:p>
        </p:txBody>
      </p:sp>
      <p:sp>
        <p:nvSpPr>
          <p:cNvPr id="17" name="TextBox 16">
            <a:extLst>
              <a:ext uri="{FF2B5EF4-FFF2-40B4-BE49-F238E27FC236}">
                <a16:creationId xmlns:a16="http://schemas.microsoft.com/office/drawing/2014/main" id="{4076CE54-BFDC-59D5-E24A-2CF4C75A0D20}"/>
              </a:ext>
            </a:extLst>
          </p:cNvPr>
          <p:cNvSpPr txBox="1"/>
          <p:nvPr/>
        </p:nvSpPr>
        <p:spPr>
          <a:xfrm>
            <a:off x="5313443" y="1971041"/>
            <a:ext cx="1603729" cy="523220"/>
          </a:xfrm>
          <a:prstGeom prst="rect">
            <a:avLst/>
          </a:prstGeom>
          <a:noFill/>
        </p:spPr>
        <p:txBody>
          <a:bodyPr wrap="square" lIns="0">
            <a:spAutoFit/>
          </a:bodyPr>
          <a:lstStyle/>
          <a:p>
            <a:pPr marL="0" lvl="1" algn="ctr" defTabSz="914102" fontAlgn="base">
              <a:spcAft>
                <a:spcPct val="0"/>
              </a:spcAft>
              <a:buSzPct val="90000"/>
              <a:defRPr/>
            </a:pPr>
            <a:r>
              <a:rPr lang="en-US" sz="2800" dirty="0" err="1">
                <a:gradFill flip="none" rotWithShape="1">
                  <a:gsLst>
                    <a:gs pos="0">
                      <a:srgbClr val="CD9AD0"/>
                    </a:gs>
                    <a:gs pos="100000">
                      <a:srgbClr val="8EC8E8"/>
                    </a:gs>
                  </a:gsLst>
                  <a:lin ang="10800000" scaled="1"/>
                  <a:tileRect/>
                </a:gradFill>
                <a:latin typeface="Segoe UI Semibold"/>
                <a:cs typeface="Segoe UI" pitchFamily="34" charset="0"/>
              </a:rPr>
              <a:t>ChatGPT</a:t>
            </a:r>
            <a:endParaRPr lang="en-US" sz="2800" dirty="0">
              <a:gradFill flip="none" rotWithShape="1">
                <a:gsLst>
                  <a:gs pos="0">
                    <a:srgbClr val="CD9AD0"/>
                  </a:gs>
                  <a:gs pos="100000">
                    <a:srgbClr val="8EC8E8"/>
                  </a:gs>
                </a:gsLst>
                <a:lin ang="10800000" scaled="1"/>
                <a:tileRect/>
              </a:gradFill>
              <a:latin typeface="Segoe UI Semibold"/>
              <a:cs typeface="Segoe UI" pitchFamily="34" charset="0"/>
            </a:endParaRPr>
          </a:p>
        </p:txBody>
      </p:sp>
      <p:sp>
        <p:nvSpPr>
          <p:cNvPr id="19" name="Rectangle: Rounded Corners 18">
            <a:extLst>
              <a:ext uri="{FF2B5EF4-FFF2-40B4-BE49-F238E27FC236}">
                <a16:creationId xmlns:a16="http://schemas.microsoft.com/office/drawing/2014/main" id="{14DE9617-041B-0418-BA59-0F32C30D52FA}"/>
              </a:ext>
            </a:extLst>
          </p:cNvPr>
          <p:cNvSpPr/>
          <p:nvPr/>
        </p:nvSpPr>
        <p:spPr bwMode="auto">
          <a:xfrm>
            <a:off x="4640218" y="2494261"/>
            <a:ext cx="3092130" cy="1751183"/>
          </a:xfrm>
          <a:prstGeom prst="roundRect">
            <a:avLst/>
          </a:prstGeom>
          <a:noFill/>
          <a:ln w="10795" cap="flat" cmpd="sng" algn="ctr">
            <a:noFill/>
            <a:prstDash val="solid"/>
            <a:headEnd type="none" w="med" len="med"/>
            <a:tailEnd type="none" w="med" len="med"/>
          </a:ln>
          <a:effectLst/>
        </p:spPr>
        <p:txBody>
          <a:bodyPr vert="horz" wrap="square" lIns="91440" tIns="46637" rIns="91440" bIns="46637" numCol="1" rtlCol="0" anchor="t" anchorCtr="0" compatLnSpc="1">
            <a:prstTxWarp prst="textNoShape">
              <a:avLst/>
            </a:prstTxWarp>
          </a:bodyPr>
          <a:lstStyle/>
          <a:p>
            <a:pPr lvl="0" defTabSz="932472" fontAlgn="base">
              <a:spcBef>
                <a:spcPct val="0"/>
              </a:spcBef>
              <a:spcAft>
                <a:spcPct val="0"/>
              </a:spcAft>
              <a:defRPr/>
            </a:pPr>
            <a:endParaRPr lang="en-US" altLang="zh-CN" sz="1600" dirty="0"/>
          </a:p>
          <a:p>
            <a:pPr marL="285750" lvl="0" indent="-285750" defTabSz="932472" fontAlgn="base">
              <a:spcBef>
                <a:spcPct val="0"/>
              </a:spcBef>
              <a:spcAft>
                <a:spcPct val="0"/>
              </a:spcAft>
              <a:buFont typeface="Arial" panose="020B0604020202020204" pitchFamily="34" charset="0"/>
              <a:buChar char="•"/>
              <a:defRPr/>
            </a:pPr>
            <a:r>
              <a:rPr lang="zh-CN" altLang="en-US" sz="1600" dirty="0"/>
              <a:t>大多数用例的首选
</a:t>
            </a:r>
            <a:r>
              <a:rPr lang="en-US" sz="1600" dirty="0"/>
              <a:t>Azure OpenAI </a:t>
            </a:r>
            <a:r>
              <a:rPr lang="zh-CN" altLang="en-US" sz="1600" dirty="0"/>
              <a:t>服务中最经济的 </a:t>
            </a:r>
            <a:r>
              <a:rPr lang="en-US" sz="1600" dirty="0"/>
              <a:t>GPT </a:t>
            </a:r>
            <a:r>
              <a:rPr lang="zh-CN" altLang="en-US" sz="1600" dirty="0"/>
              <a:t>模型
适用于所有工作负载，而不仅仅是 </a:t>
            </a:r>
            <a:r>
              <a:rPr lang="en-US" sz="1600" dirty="0"/>
              <a:t>Chat</a:t>
            </a:r>
            <a:endParaRPr kumimoji="0" lang="en-CA" sz="1400" b="0" i="0" u="none" strike="noStrike" kern="0" cap="none" spc="0" normalizeH="0" baseline="0" noProof="0" dirty="0">
              <a:ln>
                <a:noFill/>
              </a:ln>
              <a:solidFill>
                <a:srgbClr val="FFFFFF"/>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9DEEFAC4-E56E-E3A0-58DC-49EBB1E610CC}"/>
              </a:ext>
            </a:extLst>
          </p:cNvPr>
          <p:cNvSpPr txBox="1"/>
          <p:nvPr/>
        </p:nvSpPr>
        <p:spPr>
          <a:xfrm>
            <a:off x="8853431" y="1953326"/>
            <a:ext cx="1602861" cy="523220"/>
          </a:xfrm>
          <a:prstGeom prst="rect">
            <a:avLst/>
          </a:prstGeom>
          <a:noFill/>
        </p:spPr>
        <p:txBody>
          <a:bodyPr wrap="square" lIns="0">
            <a:spAutoFit/>
          </a:bodyPr>
          <a:lstStyle/>
          <a:p>
            <a:pPr marL="0" lvl="1" algn="ctr" defTabSz="914102" fontAlgn="base">
              <a:spcAft>
                <a:spcPct val="0"/>
              </a:spcAft>
              <a:buSzPct val="90000"/>
              <a:defRPr/>
            </a:pPr>
            <a:r>
              <a:rPr lang="en-US" sz="2800" b="1" dirty="0">
                <a:gradFill flip="none" rotWithShape="1">
                  <a:gsLst>
                    <a:gs pos="0">
                      <a:srgbClr val="CD9AD0"/>
                    </a:gs>
                    <a:gs pos="100000">
                      <a:srgbClr val="8EC8E8"/>
                    </a:gs>
                  </a:gsLst>
                  <a:lin ang="10800000" scaled="1"/>
                  <a:tileRect/>
                </a:gradFill>
                <a:latin typeface="Segoe UI Semibold"/>
                <a:cs typeface="Segoe UI" pitchFamily="34" charset="0"/>
              </a:rPr>
              <a:t>GPT-4</a:t>
            </a:r>
          </a:p>
        </p:txBody>
      </p:sp>
      <p:sp>
        <p:nvSpPr>
          <p:cNvPr id="23" name="Rectangle: Rounded Corners 22">
            <a:extLst>
              <a:ext uri="{FF2B5EF4-FFF2-40B4-BE49-F238E27FC236}">
                <a16:creationId xmlns:a16="http://schemas.microsoft.com/office/drawing/2014/main" id="{860182DF-A8BF-EB41-C1EE-3E559F0671E7}"/>
              </a:ext>
            </a:extLst>
          </p:cNvPr>
          <p:cNvSpPr/>
          <p:nvPr/>
        </p:nvSpPr>
        <p:spPr bwMode="auto">
          <a:xfrm>
            <a:off x="7927171" y="1971041"/>
            <a:ext cx="3336700" cy="2583098"/>
          </a:xfrm>
          <a:prstGeom prst="roundRect">
            <a:avLst/>
          </a:prstGeom>
          <a:noFill/>
          <a:ln w="10795" cap="flat" cmpd="sng" algn="ctr">
            <a:noFill/>
            <a:prstDash val="solid"/>
            <a:headEnd type="none" w="med" len="med"/>
            <a:tailEnd type="none" w="med" len="med"/>
          </a:ln>
          <a:effectLst/>
        </p:spPr>
        <p:txBody>
          <a:bodyPr vert="horz" wrap="square" lIns="91440" tIns="46637" rIns="91440" bIns="46637" numCol="1" rtlCol="0" anchor="ctr" anchorCtr="0" compatLnSpc="1">
            <a:prstTxWarp prst="textNoShape">
              <a:avLst/>
            </a:prstTxWarp>
          </a:bodyPr>
          <a:lstStyle/>
          <a:p>
            <a:pPr defTabSz="932472" fontAlgn="base">
              <a:spcBef>
                <a:spcPct val="0"/>
              </a:spcBef>
              <a:spcAft>
                <a:spcPct val="0"/>
              </a:spcAft>
              <a:defRPr/>
            </a:pPr>
            <a:endParaRPr lang="en-US" altLang="zh-CN" sz="1600" dirty="0"/>
          </a:p>
          <a:p>
            <a:pPr marL="285750" indent="-285750" defTabSz="932472" fontAlgn="base">
              <a:spcBef>
                <a:spcPct val="0"/>
              </a:spcBef>
              <a:spcAft>
                <a:spcPct val="0"/>
              </a:spcAft>
              <a:buFont typeface="Arial" panose="020B0604020202020204" pitchFamily="34" charset="0"/>
              <a:buChar char="•"/>
              <a:defRPr/>
            </a:pPr>
            <a:r>
              <a:rPr lang="zh-CN" altLang="en-US" sz="1600" dirty="0"/>
              <a:t>提高解决问题和推理的能力</a:t>
            </a:r>
            <a:endParaRPr lang="en-US" sz="1600" dirty="0"/>
          </a:p>
          <a:p>
            <a:pPr marL="285750" indent="-285750" defTabSz="932472" fontAlgn="base">
              <a:spcBef>
                <a:spcPct val="0"/>
              </a:spcBef>
              <a:spcAft>
                <a:spcPct val="0"/>
              </a:spcAft>
              <a:buFont typeface="Arial" panose="020B0604020202020204" pitchFamily="34" charset="0"/>
              <a:buChar char="•"/>
              <a:defRPr/>
            </a:pPr>
            <a:r>
              <a:rPr lang="zh-CN" altLang="en-US" dirty="0"/>
              <a:t>迭代优化：</a:t>
            </a:r>
            <a:endParaRPr lang="en-US" altLang="zh-CN" dirty="0"/>
          </a:p>
          <a:p>
            <a:pPr marL="285750" indent="-285750" defTabSz="932472" fontAlgn="base">
              <a:spcBef>
                <a:spcPct val="0"/>
              </a:spcBef>
              <a:spcAft>
                <a:spcPct val="0"/>
              </a:spcAft>
              <a:buFont typeface="Arial" panose="020B0604020202020204" pitchFamily="34" charset="0"/>
              <a:buChar char="•"/>
              <a:defRPr/>
            </a:pPr>
            <a:r>
              <a:rPr lang="zh-CN" altLang="en-US" sz="1600" dirty="0"/>
              <a:t>增加令牌限制 </a:t>
            </a:r>
            <a:r>
              <a:rPr lang="en-US" altLang="zh-CN" sz="1600" dirty="0"/>
              <a:t>- </a:t>
            </a:r>
            <a:r>
              <a:rPr lang="zh-CN" altLang="en-US" sz="1600" dirty="0"/>
              <a:t>适用于长内容</a:t>
            </a:r>
            <a:endParaRPr lang="en-CA" sz="1600" dirty="0"/>
          </a:p>
        </p:txBody>
      </p:sp>
      <p:sp>
        <p:nvSpPr>
          <p:cNvPr id="3" name="Rectangle: Rounded Corners 2">
            <a:extLst>
              <a:ext uri="{FF2B5EF4-FFF2-40B4-BE49-F238E27FC236}">
                <a16:creationId xmlns:a16="http://schemas.microsoft.com/office/drawing/2014/main" id="{B9E320B6-9AA4-6B41-2282-2A6796487902}"/>
              </a:ext>
            </a:extLst>
          </p:cNvPr>
          <p:cNvSpPr/>
          <p:nvPr/>
        </p:nvSpPr>
        <p:spPr bwMode="auto">
          <a:xfrm>
            <a:off x="945635" y="2722767"/>
            <a:ext cx="3245281" cy="1243591"/>
          </a:xfrm>
          <a:prstGeom prst="roundRect">
            <a:avLst/>
          </a:prstGeom>
          <a:noFill/>
          <a:ln w="10795" cap="flat" cmpd="sng" algn="ctr">
            <a:noFill/>
            <a:prstDash val="solid"/>
            <a:headEnd type="none" w="med" len="med"/>
            <a:tailEnd type="none" w="med" len="med"/>
          </a:ln>
          <a:effectLst/>
        </p:spPr>
        <p:txBody>
          <a:bodyPr vert="horz" wrap="square" lIns="91440" tIns="46637" rIns="91440" bIns="46637" numCol="1" rtlCol="0" anchor="ctr" anchorCtr="0" compatLnSpc="1">
            <a:prstTxWarp prst="textNoShape">
              <a:avLst/>
            </a:prstTxWarp>
          </a:bodyPr>
          <a:lstStyle/>
          <a:p>
            <a:pPr marL="285750" lvl="0" indent="-285750" defTabSz="932472" fontAlgn="base">
              <a:spcBef>
                <a:spcPct val="0"/>
              </a:spcBef>
              <a:spcAft>
                <a:spcPct val="0"/>
              </a:spcAft>
              <a:buFont typeface="Arial" panose="020B0604020202020204" pitchFamily="34" charset="0"/>
              <a:buChar char="•"/>
              <a:defRPr/>
            </a:pPr>
            <a:r>
              <a:rPr lang="zh-CN" altLang="en-US" sz="1600" dirty="0"/>
              <a:t>在西欧可用
特定于用例的模型，可优化推理时间和性能
适用于各种用例</a:t>
            </a:r>
            <a:endParaRPr lang="en-CA" sz="1600" dirty="0"/>
          </a:p>
        </p:txBody>
      </p:sp>
      <p:sp>
        <p:nvSpPr>
          <p:cNvPr id="5" name="文本框 4">
            <a:extLst>
              <a:ext uri="{FF2B5EF4-FFF2-40B4-BE49-F238E27FC236}">
                <a16:creationId xmlns:a16="http://schemas.microsoft.com/office/drawing/2014/main" id="{4146251A-C8BE-C90D-F798-A12D7AA3E2C7}"/>
              </a:ext>
            </a:extLst>
          </p:cNvPr>
          <p:cNvSpPr txBox="1"/>
          <p:nvPr/>
        </p:nvSpPr>
        <p:spPr>
          <a:xfrm>
            <a:off x="4953614" y="4583998"/>
            <a:ext cx="1580764" cy="369332"/>
          </a:xfrm>
          <a:prstGeom prst="rect">
            <a:avLst/>
          </a:prstGeom>
          <a:noFill/>
        </p:spPr>
        <p:txBody>
          <a:bodyPr wrap="square">
            <a:spAutoFit/>
          </a:bodyPr>
          <a:lstStyle/>
          <a:p>
            <a:r>
              <a:rPr lang="zh-CN" altLang="en-US" dirty="0"/>
              <a:t>gpt-3.5-turbo</a:t>
            </a:r>
          </a:p>
        </p:txBody>
      </p:sp>
      <p:sp>
        <p:nvSpPr>
          <p:cNvPr id="7" name="文本框 6">
            <a:extLst>
              <a:ext uri="{FF2B5EF4-FFF2-40B4-BE49-F238E27FC236}">
                <a16:creationId xmlns:a16="http://schemas.microsoft.com/office/drawing/2014/main" id="{611DC13A-398E-0368-204B-1705051178B9}"/>
              </a:ext>
            </a:extLst>
          </p:cNvPr>
          <p:cNvSpPr txBox="1"/>
          <p:nvPr/>
        </p:nvSpPr>
        <p:spPr>
          <a:xfrm>
            <a:off x="1090030" y="4424151"/>
            <a:ext cx="2015438" cy="923330"/>
          </a:xfrm>
          <a:prstGeom prst="rect">
            <a:avLst/>
          </a:prstGeom>
          <a:noFill/>
        </p:spPr>
        <p:txBody>
          <a:bodyPr wrap="square">
            <a:spAutoFit/>
          </a:bodyPr>
          <a:lstStyle/>
          <a:p>
            <a:r>
              <a:rPr lang="zh-CN" altLang="en-US" dirty="0"/>
              <a:t>text-davinci-003</a:t>
            </a:r>
          </a:p>
          <a:p>
            <a:r>
              <a:rPr lang="zh-CN" altLang="en-US" dirty="0"/>
              <a:t>code-davinci-002</a:t>
            </a:r>
            <a:endParaRPr lang="en-US" altLang="zh-CN" dirty="0"/>
          </a:p>
          <a:p>
            <a:r>
              <a:rPr lang="en-US" altLang="zh-CN" dirty="0"/>
              <a:t>…</a:t>
            </a:r>
            <a:endParaRPr lang="zh-CN" altLang="en-US" dirty="0"/>
          </a:p>
        </p:txBody>
      </p:sp>
      <p:sp>
        <p:nvSpPr>
          <p:cNvPr id="9" name="文本框 8">
            <a:extLst>
              <a:ext uri="{FF2B5EF4-FFF2-40B4-BE49-F238E27FC236}">
                <a16:creationId xmlns:a16="http://schemas.microsoft.com/office/drawing/2014/main" id="{45E61EF6-B7B1-1C00-CF99-D53D587D82F5}"/>
              </a:ext>
            </a:extLst>
          </p:cNvPr>
          <p:cNvSpPr txBox="1"/>
          <p:nvPr/>
        </p:nvSpPr>
        <p:spPr>
          <a:xfrm>
            <a:off x="8392885" y="4472544"/>
            <a:ext cx="1879267" cy="646331"/>
          </a:xfrm>
          <a:prstGeom prst="rect">
            <a:avLst/>
          </a:prstGeom>
          <a:noFill/>
        </p:spPr>
        <p:txBody>
          <a:bodyPr wrap="square">
            <a:spAutoFit/>
          </a:bodyPr>
          <a:lstStyle/>
          <a:p>
            <a:r>
              <a:rPr lang="zh-CN" altLang="en-US" dirty="0"/>
              <a:t>gpt-4</a:t>
            </a:r>
          </a:p>
          <a:p>
            <a:r>
              <a:rPr lang="zh-CN" altLang="en-US" dirty="0"/>
              <a:t>gpt-4-32k</a:t>
            </a:r>
          </a:p>
        </p:txBody>
      </p:sp>
      <p:sp>
        <p:nvSpPr>
          <p:cNvPr id="15" name="Rectangle 9">
            <a:extLst>
              <a:ext uri="{FF2B5EF4-FFF2-40B4-BE49-F238E27FC236}">
                <a16:creationId xmlns:a16="http://schemas.microsoft.com/office/drawing/2014/main" id="{0B90EC35-035A-16BA-C875-5D76387676C5}"/>
              </a:ext>
            </a:extLst>
          </p:cNvPr>
          <p:cNvSpPr/>
          <p:nvPr/>
        </p:nvSpPr>
        <p:spPr bwMode="auto">
          <a:xfrm>
            <a:off x="1090030" y="404099"/>
            <a:ext cx="5545557" cy="443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rPr>
              <a:t>GPT </a:t>
            </a: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版本比较</a:t>
            </a:r>
            <a:endPar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endParaRPr>
          </a:p>
        </p:txBody>
      </p:sp>
    </p:spTree>
    <p:extLst>
      <p:ext uri="{BB962C8B-B14F-4D97-AF65-F5344CB8AC3E}">
        <p14:creationId xmlns:p14="http://schemas.microsoft.com/office/powerpoint/2010/main" val="279105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500"/>
                                        <p:tgtEl>
                                          <p:spTgt spid="11"/>
                                        </p:tgtEl>
                                      </p:cBhvr>
                                    </p:animEffect>
                                  </p:childTnLst>
                                </p:cTn>
                              </p:par>
                              <p:par>
                                <p:cTn id="8" presetID="6" presetClass="entr" presetSubtype="16"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circle(in)">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3" grpId="0" animBg="1"/>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文本框 7">
            <a:extLst>
              <a:ext uri="{FF2B5EF4-FFF2-40B4-BE49-F238E27FC236}">
                <a16:creationId xmlns:a16="http://schemas.microsoft.com/office/drawing/2014/main" id="{A1533C73-518E-D057-9D2A-65B8745150A4}"/>
              </a:ext>
            </a:extLst>
          </p:cNvPr>
          <p:cNvGraphicFramePr/>
          <p:nvPr/>
        </p:nvGraphicFramePr>
        <p:xfrm>
          <a:off x="835991" y="798995"/>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文本框 1">
            <a:extLst>
              <a:ext uri="{FF2B5EF4-FFF2-40B4-BE49-F238E27FC236}">
                <a16:creationId xmlns:a16="http://schemas.microsoft.com/office/drawing/2014/main" id="{A6EF614E-C0F6-5B45-F7EE-A3B3062547F4}"/>
              </a:ext>
            </a:extLst>
          </p:cNvPr>
          <p:cNvSpPr txBox="1"/>
          <p:nvPr/>
        </p:nvSpPr>
        <p:spPr>
          <a:xfrm>
            <a:off x="835991" y="5905116"/>
            <a:ext cx="9236765" cy="307777"/>
          </a:xfrm>
          <a:prstGeom prst="rect">
            <a:avLst/>
          </a:prstGeom>
          <a:noFill/>
        </p:spPr>
        <p:txBody>
          <a:bodyPr wrap="square" lIns="0" tIns="0" rIns="0" bIns="0" rtlCol="0">
            <a:spAutoFit/>
          </a:bodyPr>
          <a:lstStyle/>
          <a:p>
            <a:pPr algn="l"/>
            <a:r>
              <a:rPr kumimoji="1" lang="en-US" altLang="zh-CN" sz="2000" dirty="0">
                <a:gradFill>
                  <a:gsLst>
                    <a:gs pos="2917">
                      <a:schemeClr val="tx1"/>
                    </a:gs>
                    <a:gs pos="30000">
                      <a:schemeClr val="tx1"/>
                    </a:gs>
                  </a:gsLst>
                  <a:lin ang="5400000" scaled="0"/>
                </a:gradFill>
              </a:rPr>
              <a:t>OpenAI</a:t>
            </a:r>
            <a:r>
              <a:rPr kumimoji="1" lang="zh-CN" altLang="en-US" sz="2000" dirty="0">
                <a:gradFill>
                  <a:gsLst>
                    <a:gs pos="2917">
                      <a:schemeClr val="tx1"/>
                    </a:gs>
                    <a:gs pos="30000">
                      <a:schemeClr val="tx1"/>
                    </a:gs>
                  </a:gsLst>
                  <a:lin ang="5400000" scaled="0"/>
                </a:gradFill>
              </a:rPr>
              <a:t>会持续发布新特性，比如</a:t>
            </a:r>
            <a:r>
              <a:rPr kumimoji="1" lang="en-US" altLang="zh-CN" sz="2000" dirty="0">
                <a:gradFill>
                  <a:gsLst>
                    <a:gs pos="2917">
                      <a:schemeClr val="tx1"/>
                    </a:gs>
                    <a:gs pos="30000">
                      <a:schemeClr val="tx1"/>
                    </a:gs>
                  </a:gsLst>
                  <a:lin ang="5400000" scaled="0"/>
                </a:gradFill>
              </a:rPr>
              <a:t>Chat Plugins</a:t>
            </a:r>
            <a:r>
              <a:rPr kumimoji="1" lang="zh-CN" altLang="en-US" sz="2000" dirty="0">
                <a:gradFill>
                  <a:gsLst>
                    <a:gs pos="2917">
                      <a:schemeClr val="tx1"/>
                    </a:gs>
                    <a:gs pos="30000">
                      <a:schemeClr val="tx1"/>
                    </a:gs>
                  </a:gsLst>
                  <a:lin ang="5400000" scaled="0"/>
                </a:gradFill>
              </a:rPr>
              <a:t> 。或多模态模型，如</a:t>
            </a:r>
            <a:r>
              <a:rPr kumimoji="1" lang="en-US" altLang="zh-CN" sz="2000" dirty="0">
                <a:gradFill>
                  <a:gsLst>
                    <a:gs pos="2917">
                      <a:schemeClr val="tx1"/>
                    </a:gs>
                    <a:gs pos="30000">
                      <a:schemeClr val="tx1"/>
                    </a:gs>
                  </a:gsLst>
                  <a:lin ang="5400000" scaled="0"/>
                </a:gradFill>
              </a:rPr>
              <a:t>Whisper</a:t>
            </a:r>
            <a:r>
              <a:rPr kumimoji="1" lang="zh-CN" altLang="en-US" sz="2000" dirty="0">
                <a:gradFill>
                  <a:gsLst>
                    <a:gs pos="2917">
                      <a:schemeClr val="tx1"/>
                    </a:gs>
                    <a:gs pos="30000">
                      <a:schemeClr val="tx1"/>
                    </a:gs>
                  </a:gsLst>
                  <a:lin ang="5400000" scaled="0"/>
                </a:gradFill>
              </a:rPr>
              <a:t>等</a:t>
            </a:r>
          </a:p>
        </p:txBody>
      </p:sp>
      <p:sp>
        <p:nvSpPr>
          <p:cNvPr id="6" name="Rectangle 9">
            <a:extLst>
              <a:ext uri="{FF2B5EF4-FFF2-40B4-BE49-F238E27FC236}">
                <a16:creationId xmlns:a16="http://schemas.microsoft.com/office/drawing/2014/main" id="{D64D5960-22C7-775B-30EB-8FBA5B6F9488}"/>
              </a:ext>
            </a:extLst>
          </p:cNvPr>
          <p:cNvSpPr/>
          <p:nvPr/>
        </p:nvSpPr>
        <p:spPr bwMode="auto">
          <a:xfrm>
            <a:off x="835991" y="526812"/>
            <a:ext cx="7591392" cy="443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最新版本</a:t>
            </a:r>
            <a:r>
              <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rPr>
              <a:t>GPT-4</a:t>
            </a: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的增强特性</a:t>
            </a:r>
            <a:endPar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endParaRPr>
          </a:p>
        </p:txBody>
      </p:sp>
    </p:spTree>
    <p:extLst>
      <p:ext uri="{BB962C8B-B14F-4D97-AF65-F5344CB8AC3E}">
        <p14:creationId xmlns:p14="http://schemas.microsoft.com/office/powerpoint/2010/main" val="253525145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33A92438-0B15-45F7-9804-CC7D45ACA020}"/>
              </a:ext>
            </a:extLst>
          </p:cNvPr>
          <p:cNvSpPr txBox="1"/>
          <p:nvPr/>
        </p:nvSpPr>
        <p:spPr>
          <a:xfrm>
            <a:off x="1302205" y="3850647"/>
            <a:ext cx="1217062" cy="430887"/>
          </a:xfrm>
          <a:prstGeom prst="rect">
            <a:avLst/>
          </a:prstGeom>
          <a:noFill/>
        </p:spPr>
        <p:txBody>
          <a:bodyPr wrap="square" lIns="91440">
            <a:spAutoFit/>
          </a:bodyPr>
          <a:lstStyle/>
          <a:p>
            <a:pPr lvl="0" defTabSz="914367">
              <a:defRPr/>
            </a:pPr>
            <a:r>
              <a:rPr lang="en-US" altLang="zh-CN" sz="1100" dirty="0">
                <a:solidFill>
                  <a:prstClr val="white"/>
                </a:solidFill>
                <a:latin typeface="Segoe UI Semibold" panose="020B0702040204020203" pitchFamily="34" charset="0"/>
                <a:cs typeface="Segoe UI Semibold" panose="020B0702040204020203" pitchFamily="34" charset="0"/>
              </a:rPr>
              <a:t>2019</a:t>
            </a:r>
            <a:r>
              <a:rPr lang="zh-CN" altLang="en-US" sz="1100" dirty="0">
                <a:solidFill>
                  <a:prstClr val="white"/>
                </a:solidFill>
                <a:latin typeface="Segoe UI Semibold" panose="020B0702040204020203" pitchFamily="34" charset="0"/>
                <a:cs typeface="Segoe UI Semibold" panose="020B0702040204020203" pitchFamily="34" charset="0"/>
              </a:rPr>
              <a:t>年</a:t>
            </a:r>
            <a:r>
              <a:rPr lang="en-US" altLang="zh-CN" sz="1100" dirty="0">
                <a:solidFill>
                  <a:prstClr val="white"/>
                </a:solidFill>
                <a:latin typeface="Segoe UI Semibold" panose="020B0702040204020203" pitchFamily="34" charset="0"/>
                <a:cs typeface="Segoe UI Semibold" panose="020B0702040204020203" pitchFamily="34" charset="0"/>
              </a:rPr>
              <a:t>7</a:t>
            </a:r>
            <a:r>
              <a:rPr lang="zh-CN" altLang="en-US" sz="1100" dirty="0">
                <a:solidFill>
                  <a:prstClr val="white"/>
                </a:solidFill>
                <a:latin typeface="Segoe UI Semibold" panose="020B0702040204020203" pitchFamily="34" charset="0"/>
                <a:cs typeface="Segoe UI Semibold" panose="020B0702040204020203" pitchFamily="34" charset="0"/>
              </a:rPr>
              <a:t>月
</a:t>
            </a:r>
            <a:endParaRPr kumimoji="0" lang="en-US" sz="11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24" name="TextBox 23">
            <a:extLst>
              <a:ext uri="{FF2B5EF4-FFF2-40B4-BE49-F238E27FC236}">
                <a16:creationId xmlns:a16="http://schemas.microsoft.com/office/drawing/2014/main" id="{B3C7B6D6-6804-46A3-B3BA-FC299D956439}"/>
              </a:ext>
            </a:extLst>
          </p:cNvPr>
          <p:cNvSpPr txBox="1"/>
          <p:nvPr/>
        </p:nvSpPr>
        <p:spPr>
          <a:xfrm>
            <a:off x="1164483" y="4112864"/>
            <a:ext cx="1591056" cy="1078992"/>
          </a:xfrm>
          <a:prstGeom prst="rect">
            <a:avLst/>
          </a:prstGeom>
          <a:noFill/>
        </p:spPr>
        <p:txBody>
          <a:bodyPr wrap="square" lIns="91440" tIns="0" rIns="0" bIns="0" rtlCol="0">
            <a:noAutofit/>
          </a:bodyPr>
          <a:lstStyle>
            <a:defPPr>
              <a:defRPr lang="en-US"/>
            </a:defPPr>
            <a:lvl1pPr algn="ctr">
              <a:defRPr sz="1600">
                <a:gradFill>
                  <a:gsLst>
                    <a:gs pos="0">
                      <a:schemeClr val="tx1"/>
                    </a:gs>
                    <a:gs pos="97000">
                      <a:schemeClr val="tx1"/>
                    </a:gs>
                  </a:gsLst>
                  <a:lin ang="2700000" scaled="1"/>
                </a:gradFill>
              </a:defRPr>
            </a:lvl1pPr>
          </a:lstStyle>
          <a:p>
            <a:pPr lvl="0" algn="l" defTabSz="914367">
              <a:defRPr/>
            </a:pPr>
            <a:r>
              <a:rPr lang="zh-CN" altLang="en-US" sz="1100" dirty="0">
                <a:solidFill>
                  <a:prstClr val="white"/>
                </a:solidFill>
              </a:rPr>
              <a:t>战略合作关系
</a:t>
            </a:r>
            <a:endParaRPr kumimoji="0" lang="en-US" sz="11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6601658E-11B2-4102-8F06-FA631002A666}"/>
              </a:ext>
            </a:extLst>
          </p:cNvPr>
          <p:cNvSpPr txBox="1"/>
          <p:nvPr/>
        </p:nvSpPr>
        <p:spPr>
          <a:xfrm>
            <a:off x="2266300" y="2071355"/>
            <a:ext cx="1203080" cy="1078992"/>
          </a:xfrm>
          <a:prstGeom prst="rect">
            <a:avLst/>
          </a:prstGeom>
          <a:noFill/>
        </p:spPr>
        <p:txBody>
          <a:bodyPr wrap="square" lIns="91440" tIns="0" rIns="0" bIns="0" rtlCol="0">
            <a:noAutofit/>
          </a:bodyPr>
          <a:lstStyle>
            <a:defPPr>
              <a:defRPr lang="en-US"/>
            </a:defPPr>
            <a:lvl1pPr>
              <a:defRPr sz="1400">
                <a:gradFill>
                  <a:gsLst>
                    <a:gs pos="0">
                      <a:schemeClr val="tx1"/>
                    </a:gs>
                    <a:gs pos="97000">
                      <a:schemeClr val="tx1"/>
                    </a:gs>
                  </a:gsLst>
                  <a:lin ang="2700000" scaled="1"/>
                </a:gradFill>
              </a:defRPr>
            </a:lvl1pPr>
          </a:lstStyle>
          <a:p>
            <a:pPr lvl="0" defTabSz="914367">
              <a:defRPr/>
            </a:pPr>
            <a:r>
              <a:rPr lang="en-US" sz="1100" dirty="0">
                <a:solidFill>
                  <a:prstClr val="white"/>
                </a:solidFill>
              </a:rPr>
              <a:t>GPT-3 </a:t>
            </a:r>
            <a:r>
              <a:rPr lang="zh-CN" altLang="en-US" sz="1100" dirty="0">
                <a:solidFill>
                  <a:prstClr val="white"/>
                </a:solidFill>
              </a:rPr>
              <a:t>和 </a:t>
            </a:r>
            <a:r>
              <a:rPr lang="en-US" sz="1100" dirty="0">
                <a:solidFill>
                  <a:prstClr val="white"/>
                </a:solidFill>
              </a:rPr>
              <a:t>OpenAI API </a:t>
            </a:r>
            <a:r>
              <a:rPr lang="zh-CN" altLang="en-US" sz="1100" dirty="0">
                <a:solidFill>
                  <a:prstClr val="white"/>
                </a:solidFill>
              </a:rPr>
              <a:t>
</a:t>
            </a:r>
            <a:endParaRPr kumimoji="0" lang="en-US" sz="11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C955D0D7-413B-46CE-9B25-3C3C652E5B05}"/>
              </a:ext>
            </a:extLst>
          </p:cNvPr>
          <p:cNvSpPr txBox="1"/>
          <p:nvPr/>
        </p:nvSpPr>
        <p:spPr>
          <a:xfrm>
            <a:off x="2253594" y="1769444"/>
            <a:ext cx="1026984" cy="430887"/>
          </a:xfrm>
          <a:prstGeom prst="rect">
            <a:avLst/>
          </a:prstGeom>
          <a:noFill/>
        </p:spPr>
        <p:txBody>
          <a:bodyPr wrap="square" lIns="91440">
            <a:spAutoFit/>
          </a:bodyPr>
          <a:lstStyle/>
          <a:p>
            <a:pPr lvl="0" defTabSz="914367">
              <a:defRPr/>
            </a:pPr>
            <a:r>
              <a:rPr lang="en-US" altLang="zh-CN" sz="1100" dirty="0">
                <a:solidFill>
                  <a:prstClr val="white"/>
                </a:solidFill>
                <a:latin typeface="Segoe UI Semibold" panose="020B0702040204020203" pitchFamily="34" charset="0"/>
                <a:cs typeface="Segoe UI Semibold" panose="020B0702040204020203" pitchFamily="34" charset="0"/>
              </a:rPr>
              <a:t>2020</a:t>
            </a:r>
            <a:r>
              <a:rPr lang="zh-CN" altLang="en-US" sz="1100" dirty="0">
                <a:solidFill>
                  <a:prstClr val="white"/>
                </a:solidFill>
                <a:latin typeface="Segoe UI Semibold" panose="020B0702040204020203" pitchFamily="34" charset="0"/>
                <a:cs typeface="Segoe UI Semibold" panose="020B0702040204020203" pitchFamily="34" charset="0"/>
              </a:rPr>
              <a:t>年</a:t>
            </a:r>
            <a:r>
              <a:rPr lang="en-US" altLang="zh-CN" sz="1100" dirty="0">
                <a:solidFill>
                  <a:prstClr val="white"/>
                </a:solidFill>
                <a:latin typeface="Segoe UI Semibold" panose="020B0702040204020203" pitchFamily="34" charset="0"/>
                <a:cs typeface="Segoe UI Semibold" panose="020B0702040204020203" pitchFamily="34" charset="0"/>
              </a:rPr>
              <a:t>6</a:t>
            </a:r>
            <a:r>
              <a:rPr lang="zh-CN" altLang="en-US" sz="1100" dirty="0">
                <a:solidFill>
                  <a:prstClr val="white"/>
                </a:solidFill>
                <a:latin typeface="Segoe UI Semibold" panose="020B0702040204020203" pitchFamily="34" charset="0"/>
                <a:cs typeface="Segoe UI Semibold" panose="020B0702040204020203" pitchFamily="34" charset="0"/>
              </a:rPr>
              <a:t>月
</a:t>
            </a:r>
            <a:endParaRPr kumimoji="0" lang="en-US" sz="11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7" name="TextBox 16">
            <a:extLst>
              <a:ext uri="{FF2B5EF4-FFF2-40B4-BE49-F238E27FC236}">
                <a16:creationId xmlns:a16="http://schemas.microsoft.com/office/drawing/2014/main" id="{65A1059A-0994-42C7-8D0D-CDF8C2A31F1D}"/>
              </a:ext>
            </a:extLst>
          </p:cNvPr>
          <p:cNvSpPr txBox="1"/>
          <p:nvPr/>
        </p:nvSpPr>
        <p:spPr>
          <a:xfrm>
            <a:off x="3360629" y="2071355"/>
            <a:ext cx="961278" cy="1077218"/>
          </a:xfrm>
          <a:prstGeom prst="rect">
            <a:avLst/>
          </a:prstGeom>
          <a:noFill/>
        </p:spPr>
        <p:txBody>
          <a:bodyPr wrap="square" lIns="91440" tIns="0" rIns="0" bIns="0" rtlCol="0">
            <a:noAutofit/>
          </a:bodyPr>
          <a:lstStyle>
            <a:defPPr>
              <a:defRPr lang="en-US"/>
            </a:defPPr>
            <a:lvl1pPr>
              <a:defRPr sz="1400">
                <a:gradFill>
                  <a:gsLst>
                    <a:gs pos="0">
                      <a:schemeClr val="tx1"/>
                    </a:gs>
                    <a:gs pos="97000">
                      <a:schemeClr val="tx1"/>
                    </a:gs>
                  </a:gsLst>
                  <a:lin ang="2700000" scaled="1"/>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DALL-E </a:t>
            </a:r>
            <a:r>
              <a:rPr kumimoji="0" lang="en-US" sz="1100" b="0" i="0" u="none" strike="noStrike" kern="1200" cap="none" spc="0" normalizeH="0" baseline="0" noProof="0" dirty="0" err="1">
                <a:ln>
                  <a:noFill/>
                </a:ln>
                <a:solidFill>
                  <a:prstClr val="white"/>
                </a:solidFill>
                <a:effectLst/>
                <a:uLnTx/>
                <a:uFillTx/>
                <a:latin typeface="Segoe UI"/>
                <a:ea typeface="+mn-ea"/>
                <a:cs typeface="+mn-cs"/>
              </a:rPr>
              <a:t>和</a:t>
            </a:r>
            <a:br>
              <a:rPr kumimoji="0" lang="en-US" sz="1100" b="0" i="0" u="none" strike="noStrike" kern="1200" cap="none" spc="0" normalizeH="0" baseline="0" noProof="0" dirty="0">
                <a:ln>
                  <a:noFill/>
                </a:ln>
                <a:solidFill>
                  <a:prstClr val="white"/>
                </a:solidFill>
                <a:effectLst/>
                <a:uLnTx/>
                <a:uFillTx/>
                <a:latin typeface="Segoe UI"/>
                <a:ea typeface="+mn-ea"/>
                <a:cs typeface="+mn-cs"/>
              </a:rPr>
            </a:br>
            <a:r>
              <a:rPr kumimoji="0" lang="en-US" sz="1100" b="0" i="0" u="none" strike="noStrike" kern="1200" cap="none" spc="0" normalizeH="0" baseline="0" noProof="0" dirty="0">
                <a:ln>
                  <a:noFill/>
                </a:ln>
                <a:solidFill>
                  <a:prstClr val="white"/>
                </a:solidFill>
                <a:effectLst/>
                <a:uLnTx/>
                <a:uFillTx/>
                <a:latin typeface="Segoe UI"/>
                <a:ea typeface="+mn-ea"/>
                <a:cs typeface="+mn-cs"/>
              </a:rPr>
              <a:t>CLIP </a:t>
            </a:r>
            <a:r>
              <a:rPr kumimoji="0" lang="en-US" sz="1100" b="0" i="0" u="none" strike="noStrike" kern="1200" cap="none" spc="0" normalizeH="0" baseline="0" noProof="0" dirty="0" err="1">
                <a:ln>
                  <a:noFill/>
                </a:ln>
                <a:solidFill>
                  <a:prstClr val="white"/>
                </a:solidFill>
                <a:effectLst/>
                <a:uLnTx/>
                <a:uFillTx/>
                <a:latin typeface="Segoe UI"/>
                <a:ea typeface="+mn-ea"/>
                <a:cs typeface="+mn-cs"/>
              </a:rPr>
              <a:t>多模态模型</a:t>
            </a:r>
            <a:endParaRPr kumimoji="0" lang="en-US" sz="11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4F230393-D08B-4C0B-A527-CDCEF7C950F2}"/>
              </a:ext>
            </a:extLst>
          </p:cNvPr>
          <p:cNvSpPr txBox="1"/>
          <p:nvPr/>
        </p:nvSpPr>
        <p:spPr>
          <a:xfrm>
            <a:off x="3360627" y="1769444"/>
            <a:ext cx="1217062" cy="430887"/>
          </a:xfrm>
          <a:prstGeom prst="rect">
            <a:avLst/>
          </a:prstGeom>
          <a:noFill/>
        </p:spPr>
        <p:txBody>
          <a:bodyPr wrap="square" lIns="91440">
            <a:spAutoFit/>
          </a:bodyPr>
          <a:lstStyle/>
          <a:p>
            <a:pPr lvl="0" defTabSz="914367">
              <a:defRPr/>
            </a:pPr>
            <a:r>
              <a:rPr lang="en-US" altLang="zh-CN" sz="1100" dirty="0">
                <a:solidFill>
                  <a:prstClr val="white"/>
                </a:solidFill>
                <a:latin typeface="Segoe UI Semibold" panose="020B0702040204020203" pitchFamily="34" charset="0"/>
                <a:cs typeface="Segoe UI Semibold" panose="020B0702040204020203" pitchFamily="34" charset="0"/>
              </a:rPr>
              <a:t>2021 </a:t>
            </a:r>
            <a:r>
              <a:rPr lang="zh-CN" altLang="en-US" sz="1100" dirty="0">
                <a:solidFill>
                  <a:prstClr val="white"/>
                </a:solidFill>
                <a:latin typeface="Segoe UI Semibold" panose="020B0702040204020203" pitchFamily="34" charset="0"/>
                <a:cs typeface="Segoe UI Semibold" panose="020B0702040204020203" pitchFamily="34" charset="0"/>
              </a:rPr>
              <a:t>年 </a:t>
            </a:r>
            <a:r>
              <a:rPr lang="en-US" altLang="zh-CN" sz="1100" dirty="0">
                <a:solidFill>
                  <a:prstClr val="white"/>
                </a:solidFill>
                <a:latin typeface="Segoe UI Semibold" panose="020B0702040204020203" pitchFamily="34" charset="0"/>
                <a:cs typeface="Segoe UI Semibold" panose="020B0702040204020203" pitchFamily="34" charset="0"/>
              </a:rPr>
              <a:t>1 </a:t>
            </a:r>
            <a:r>
              <a:rPr lang="zh-CN" altLang="en-US" sz="1100" dirty="0">
                <a:solidFill>
                  <a:prstClr val="white"/>
                </a:solidFill>
                <a:latin typeface="Segoe UI Semibold" panose="020B0702040204020203" pitchFamily="34" charset="0"/>
                <a:cs typeface="Segoe UI Semibold" panose="020B0702040204020203" pitchFamily="34" charset="0"/>
              </a:rPr>
              <a:t>月
</a:t>
            </a:r>
            <a:endParaRPr kumimoji="0" lang="en-US" sz="11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25" name="TextBox 24">
            <a:extLst>
              <a:ext uri="{FF2B5EF4-FFF2-40B4-BE49-F238E27FC236}">
                <a16:creationId xmlns:a16="http://schemas.microsoft.com/office/drawing/2014/main" id="{A4739C65-4DBA-4041-BD86-4D54C36AD59B}"/>
              </a:ext>
            </a:extLst>
          </p:cNvPr>
          <p:cNvSpPr txBox="1"/>
          <p:nvPr/>
        </p:nvSpPr>
        <p:spPr>
          <a:xfrm>
            <a:off x="4376035" y="4158424"/>
            <a:ext cx="1152822" cy="1078992"/>
          </a:xfrm>
          <a:prstGeom prst="rect">
            <a:avLst/>
          </a:prstGeom>
          <a:noFill/>
        </p:spPr>
        <p:txBody>
          <a:bodyPr wrap="square" lIns="91440" tIns="0" rIns="0" bIns="0" rtlCol="0">
            <a:noAutofit/>
          </a:bodyPr>
          <a:lstStyle>
            <a:defPPr>
              <a:defRPr lang="en-US"/>
            </a:defPPr>
            <a:lvl1pPr algn="ctr">
              <a:defRPr sz="1600">
                <a:gradFill>
                  <a:gsLst>
                    <a:gs pos="0">
                      <a:schemeClr val="tx1"/>
                    </a:gs>
                    <a:gs pos="97000">
                      <a:schemeClr val="tx1"/>
                    </a:gs>
                  </a:gsLst>
                  <a:lin ang="2700000" scaled="1"/>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Power Platform </a:t>
            </a:r>
            <a:r>
              <a:rPr kumimoji="0" lang="en-US" sz="1100" b="0" i="0" u="none" strike="noStrike" kern="1200" cap="none" spc="0" normalizeH="0" baseline="0" noProof="0" dirty="0" err="1">
                <a:ln>
                  <a:noFill/>
                </a:ln>
                <a:solidFill>
                  <a:prstClr val="white"/>
                </a:solidFill>
                <a:effectLst/>
                <a:uLnTx/>
                <a:uFillTx/>
                <a:latin typeface="Segoe UI"/>
                <a:ea typeface="+mn-ea"/>
                <a:cs typeface="+mn-cs"/>
              </a:rPr>
              <a:t>Fx</a:t>
            </a:r>
            <a:r>
              <a:rPr kumimoji="0" lang="en-US" sz="1100" b="0" i="0" u="none" strike="noStrike" kern="1200" cap="none" spc="0" normalizeH="0" baseline="0" noProof="0" dirty="0">
                <a:ln>
                  <a:noFill/>
                </a:ln>
                <a:solidFill>
                  <a:prstClr val="white"/>
                </a:solidFill>
                <a:effectLst/>
                <a:uLnTx/>
                <a:uFillTx/>
                <a:latin typeface="Segoe UI"/>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Power BI</a:t>
            </a:r>
            <a:br>
              <a:rPr kumimoji="0" lang="en-US" sz="1100" b="0" i="0" u="none" strike="noStrike" kern="1200" cap="none" spc="0" normalizeH="0" baseline="0" noProof="0" dirty="0">
                <a:ln>
                  <a:noFill/>
                </a:ln>
                <a:solidFill>
                  <a:prstClr val="white"/>
                </a:solidFill>
                <a:effectLst/>
                <a:uLnTx/>
                <a:uFillTx/>
                <a:latin typeface="Segoe UI"/>
                <a:ea typeface="+mn-ea"/>
                <a:cs typeface="+mn-cs"/>
              </a:rPr>
            </a:br>
            <a:r>
              <a:rPr kumimoji="0" lang="en-US" sz="1100" b="0" i="0" u="none" strike="noStrike" kern="1200" cap="none" spc="0" normalizeH="0" baseline="0" noProof="0" dirty="0">
                <a:ln>
                  <a:noFill/>
                </a:ln>
                <a:solidFill>
                  <a:prstClr val="white"/>
                </a:solidFill>
                <a:effectLst/>
                <a:uLnTx/>
                <a:uFillTx/>
                <a:latin typeface="Segoe UI"/>
                <a:ea typeface="+mn-ea"/>
                <a:cs typeface="+mn-cs"/>
              </a:rPr>
              <a:t>showcase GPT-3</a:t>
            </a:r>
          </a:p>
        </p:txBody>
      </p:sp>
      <p:sp>
        <p:nvSpPr>
          <p:cNvPr id="26" name="TextBox 25">
            <a:extLst>
              <a:ext uri="{FF2B5EF4-FFF2-40B4-BE49-F238E27FC236}">
                <a16:creationId xmlns:a16="http://schemas.microsoft.com/office/drawing/2014/main" id="{92A95CE9-1A59-480A-B1DE-6DE1899EEC0F}"/>
              </a:ext>
            </a:extLst>
          </p:cNvPr>
          <p:cNvSpPr txBox="1"/>
          <p:nvPr/>
        </p:nvSpPr>
        <p:spPr>
          <a:xfrm>
            <a:off x="4376031" y="3850647"/>
            <a:ext cx="1217062" cy="430887"/>
          </a:xfrm>
          <a:prstGeom prst="rect">
            <a:avLst/>
          </a:prstGeom>
          <a:noFill/>
        </p:spPr>
        <p:txBody>
          <a:bodyPr wrap="square" lIns="91440">
            <a:spAutoFit/>
          </a:bodyPr>
          <a:lstStyle/>
          <a:p>
            <a:pPr lvl="0" defTabSz="914367">
              <a:defRPr/>
            </a:pPr>
            <a:r>
              <a:rPr lang="en-US" altLang="zh-CN" sz="1100" dirty="0">
                <a:solidFill>
                  <a:prstClr val="white"/>
                </a:solidFill>
                <a:latin typeface="Segoe UI Semibold" panose="020B0702040204020203" pitchFamily="34" charset="0"/>
                <a:cs typeface="Segoe UI Semibold" panose="020B0702040204020203" pitchFamily="34" charset="0"/>
              </a:rPr>
              <a:t>2021</a:t>
            </a:r>
            <a:r>
              <a:rPr lang="zh-CN" altLang="en-US" sz="1100" dirty="0">
                <a:solidFill>
                  <a:prstClr val="white"/>
                </a:solidFill>
                <a:latin typeface="Segoe UI Semibold" panose="020B0702040204020203" pitchFamily="34" charset="0"/>
                <a:cs typeface="Segoe UI Semibold" panose="020B0702040204020203" pitchFamily="34" charset="0"/>
              </a:rPr>
              <a:t>年</a:t>
            </a:r>
            <a:r>
              <a:rPr lang="en-US" altLang="zh-CN" sz="1100" dirty="0">
                <a:solidFill>
                  <a:prstClr val="white"/>
                </a:solidFill>
                <a:latin typeface="Segoe UI Semibold" panose="020B0702040204020203" pitchFamily="34" charset="0"/>
                <a:cs typeface="Segoe UI Semibold" panose="020B0702040204020203" pitchFamily="34" charset="0"/>
              </a:rPr>
              <a:t>5</a:t>
            </a:r>
            <a:r>
              <a:rPr lang="zh-CN" altLang="en-US" sz="1100" dirty="0">
                <a:solidFill>
                  <a:prstClr val="white"/>
                </a:solidFill>
                <a:latin typeface="Segoe UI Semibold" panose="020B0702040204020203" pitchFamily="34" charset="0"/>
                <a:cs typeface="Segoe UI Semibold" panose="020B0702040204020203" pitchFamily="34" charset="0"/>
              </a:rPr>
              <a:t>月
</a:t>
            </a:r>
            <a:endParaRPr kumimoji="0" lang="en-US" sz="11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27" name="TextBox 26">
            <a:extLst>
              <a:ext uri="{FF2B5EF4-FFF2-40B4-BE49-F238E27FC236}">
                <a16:creationId xmlns:a16="http://schemas.microsoft.com/office/drawing/2014/main" id="{3808360A-061A-4DDE-9AFD-38290E5F3BD9}"/>
              </a:ext>
            </a:extLst>
          </p:cNvPr>
          <p:cNvSpPr txBox="1"/>
          <p:nvPr/>
        </p:nvSpPr>
        <p:spPr>
          <a:xfrm>
            <a:off x="5619649" y="3850647"/>
            <a:ext cx="1217062" cy="430887"/>
          </a:xfrm>
          <a:prstGeom prst="rect">
            <a:avLst/>
          </a:prstGeom>
          <a:noFill/>
        </p:spPr>
        <p:txBody>
          <a:bodyPr wrap="square" lIns="91440">
            <a:spAutoFit/>
          </a:bodyPr>
          <a:lstStyle/>
          <a:p>
            <a:pPr lvl="0" defTabSz="914367">
              <a:defRPr/>
            </a:pPr>
            <a:r>
              <a:rPr lang="en-US" altLang="zh-CN" sz="1100" dirty="0">
                <a:solidFill>
                  <a:prstClr val="white"/>
                </a:solidFill>
                <a:latin typeface="Segoe UI Semibold" panose="020B0702040204020203" pitchFamily="34" charset="0"/>
                <a:cs typeface="Segoe UI Semibold" panose="020B0702040204020203" pitchFamily="34" charset="0"/>
              </a:rPr>
              <a:t>2021</a:t>
            </a:r>
            <a:r>
              <a:rPr lang="zh-CN" altLang="en-US" sz="1100" dirty="0">
                <a:solidFill>
                  <a:prstClr val="white"/>
                </a:solidFill>
                <a:latin typeface="Segoe UI Semibold" panose="020B0702040204020203" pitchFamily="34" charset="0"/>
                <a:cs typeface="Segoe UI Semibold" panose="020B0702040204020203" pitchFamily="34" charset="0"/>
              </a:rPr>
              <a:t>年</a:t>
            </a:r>
            <a:r>
              <a:rPr lang="en-US" altLang="zh-CN" sz="1100" dirty="0">
                <a:solidFill>
                  <a:prstClr val="white"/>
                </a:solidFill>
                <a:latin typeface="Segoe UI Semibold" panose="020B0702040204020203" pitchFamily="34" charset="0"/>
                <a:cs typeface="Segoe UI Semibold" panose="020B0702040204020203" pitchFamily="34" charset="0"/>
              </a:rPr>
              <a:t>6</a:t>
            </a:r>
            <a:r>
              <a:rPr lang="zh-CN" altLang="en-US" sz="1100" dirty="0">
                <a:solidFill>
                  <a:prstClr val="white"/>
                </a:solidFill>
                <a:latin typeface="Segoe UI Semibold" panose="020B0702040204020203" pitchFamily="34" charset="0"/>
                <a:cs typeface="Segoe UI Semibold" panose="020B0702040204020203" pitchFamily="34" charset="0"/>
              </a:rPr>
              <a:t>月
</a:t>
            </a:r>
            <a:endParaRPr kumimoji="0" lang="en-US" sz="11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28" name="TextBox 27">
            <a:extLst>
              <a:ext uri="{FF2B5EF4-FFF2-40B4-BE49-F238E27FC236}">
                <a16:creationId xmlns:a16="http://schemas.microsoft.com/office/drawing/2014/main" id="{B5B264D2-226D-43E2-BA72-BE23EB526419}"/>
              </a:ext>
            </a:extLst>
          </p:cNvPr>
          <p:cNvSpPr txBox="1"/>
          <p:nvPr/>
        </p:nvSpPr>
        <p:spPr>
          <a:xfrm>
            <a:off x="5619653" y="4158424"/>
            <a:ext cx="1019186" cy="1078992"/>
          </a:xfrm>
          <a:prstGeom prst="rect">
            <a:avLst/>
          </a:prstGeom>
          <a:noFill/>
        </p:spPr>
        <p:txBody>
          <a:bodyPr wrap="square" lIns="91440" tIns="0" rIns="0" bIns="0" rtlCol="0">
            <a:noAutofit/>
          </a:bodyPr>
          <a:lstStyle>
            <a:defPPr>
              <a:defRPr lang="en-US"/>
            </a:defPPr>
            <a:lvl1pPr algn="ctr">
              <a:defRPr sz="1600">
                <a:gradFill>
                  <a:gsLst>
                    <a:gs pos="0">
                      <a:schemeClr val="tx1"/>
                    </a:gs>
                    <a:gs pos="97000">
                      <a:schemeClr val="tx1"/>
                    </a:gs>
                  </a:gsLst>
                  <a:lin ang="2700000" scaled="1"/>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a:ea typeface="+mn-ea"/>
                <a:cs typeface="+mn-cs"/>
              </a:rPr>
              <a:t>GitHub</a:t>
            </a:r>
            <a:br>
              <a:rPr kumimoji="0" lang="en-US" sz="1100" b="0" i="0" u="none" strike="noStrike" kern="1200" cap="none" spc="0" normalizeH="0" baseline="0" noProof="0">
                <a:ln>
                  <a:noFill/>
                </a:ln>
                <a:solidFill>
                  <a:prstClr val="white"/>
                </a:solidFill>
                <a:effectLst/>
                <a:uLnTx/>
                <a:uFillTx/>
                <a:latin typeface="Segoe UI"/>
                <a:ea typeface="+mn-ea"/>
                <a:cs typeface="+mn-cs"/>
              </a:rPr>
            </a:br>
            <a:r>
              <a:rPr kumimoji="0" lang="en-US" sz="1100" b="0" i="0" u="none" strike="noStrike" kern="1200" cap="none" spc="0" normalizeH="0" baseline="0" noProof="0">
                <a:ln>
                  <a:noFill/>
                </a:ln>
                <a:solidFill>
                  <a:prstClr val="white"/>
                </a:solidFill>
                <a:effectLst/>
                <a:uLnTx/>
                <a:uFillTx/>
                <a:latin typeface="Segoe UI"/>
                <a:ea typeface="+mn-ea"/>
                <a:cs typeface="+mn-cs"/>
              </a:rPr>
              <a:t>Copilot </a:t>
            </a:r>
          </a:p>
        </p:txBody>
      </p:sp>
      <p:sp>
        <p:nvSpPr>
          <p:cNvPr id="13" name="TextBox 12">
            <a:extLst>
              <a:ext uri="{FF2B5EF4-FFF2-40B4-BE49-F238E27FC236}">
                <a16:creationId xmlns:a16="http://schemas.microsoft.com/office/drawing/2014/main" id="{14721832-1F1C-4EF6-840B-A4F5B1979EC4}"/>
              </a:ext>
            </a:extLst>
          </p:cNvPr>
          <p:cNvSpPr txBox="1"/>
          <p:nvPr/>
        </p:nvSpPr>
        <p:spPr>
          <a:xfrm>
            <a:off x="6288440" y="2065667"/>
            <a:ext cx="803011" cy="1078992"/>
          </a:xfrm>
          <a:prstGeom prst="rect">
            <a:avLst/>
          </a:prstGeom>
          <a:noFill/>
        </p:spPr>
        <p:txBody>
          <a:bodyPr wrap="square" lIns="91440" tIns="0" rIns="0" bIns="0" rtlCol="0">
            <a:noAutofit/>
          </a:bodyPr>
          <a:lstStyle>
            <a:defPPr>
              <a:defRPr lang="en-US"/>
            </a:defPPr>
            <a:lvl1pPr>
              <a:defRPr sz="1400">
                <a:gradFill>
                  <a:gsLst>
                    <a:gs pos="0">
                      <a:schemeClr val="tx1"/>
                    </a:gs>
                    <a:gs pos="97000">
                      <a:schemeClr val="tx1"/>
                    </a:gs>
                  </a:gsLst>
                  <a:lin ang="2700000" scaled="1"/>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Codex</a:t>
            </a:r>
            <a:br>
              <a:rPr kumimoji="0" lang="en-US" sz="1100" b="0" i="0" u="none" strike="noStrike" kern="1200" cap="none" spc="0" normalizeH="0" baseline="0" noProof="0" dirty="0">
                <a:ln>
                  <a:noFill/>
                </a:ln>
                <a:solidFill>
                  <a:prstClr val="white"/>
                </a:solidFill>
                <a:effectLst/>
                <a:uLnTx/>
                <a:uFillTx/>
                <a:latin typeface="Segoe UI"/>
                <a:ea typeface="+mn-ea"/>
                <a:cs typeface="+mn-cs"/>
              </a:rPr>
            </a:br>
            <a:r>
              <a:rPr kumimoji="0" lang="en-US" sz="1100" b="0" i="0" u="none" strike="noStrike" kern="1200" cap="none" spc="0" normalizeH="0" baseline="0" noProof="0" dirty="0">
                <a:ln>
                  <a:noFill/>
                </a:ln>
                <a:solidFill>
                  <a:prstClr val="white"/>
                </a:solidFill>
                <a:effectLst/>
                <a:uLnTx/>
                <a:uFillTx/>
                <a:latin typeface="Segoe UI"/>
                <a:ea typeface="+mn-ea"/>
                <a:cs typeface="+mn-cs"/>
              </a:rPr>
              <a:t> </a:t>
            </a:r>
          </a:p>
        </p:txBody>
      </p:sp>
      <p:sp>
        <p:nvSpPr>
          <p:cNvPr id="14" name="TextBox 13">
            <a:extLst>
              <a:ext uri="{FF2B5EF4-FFF2-40B4-BE49-F238E27FC236}">
                <a16:creationId xmlns:a16="http://schemas.microsoft.com/office/drawing/2014/main" id="{3A46EF3A-7069-47CB-8A4C-E1784D8E010E}"/>
              </a:ext>
            </a:extLst>
          </p:cNvPr>
          <p:cNvSpPr txBox="1"/>
          <p:nvPr/>
        </p:nvSpPr>
        <p:spPr>
          <a:xfrm>
            <a:off x="6231592" y="1774043"/>
            <a:ext cx="1217062" cy="430887"/>
          </a:xfrm>
          <a:prstGeom prst="rect">
            <a:avLst/>
          </a:prstGeom>
          <a:noFill/>
        </p:spPr>
        <p:txBody>
          <a:bodyPr wrap="square" lIns="91440">
            <a:spAutoFit/>
          </a:bodyPr>
          <a:lstStyle/>
          <a:p>
            <a:pPr lvl="0" defTabSz="914367">
              <a:defRPr/>
            </a:pPr>
            <a:r>
              <a:rPr lang="en-US" altLang="zh-CN" sz="1100" dirty="0">
                <a:solidFill>
                  <a:prstClr val="white"/>
                </a:solidFill>
                <a:latin typeface="Segoe UI Semibold" panose="020B0702040204020203" pitchFamily="34" charset="0"/>
                <a:cs typeface="Segoe UI Semibold" panose="020B0702040204020203" pitchFamily="34" charset="0"/>
              </a:rPr>
              <a:t>2021 </a:t>
            </a:r>
            <a:r>
              <a:rPr lang="zh-CN" altLang="en-US" sz="1100" dirty="0">
                <a:solidFill>
                  <a:prstClr val="white"/>
                </a:solidFill>
                <a:latin typeface="Segoe UI Semibold" panose="020B0702040204020203" pitchFamily="34" charset="0"/>
                <a:cs typeface="Segoe UI Semibold" panose="020B0702040204020203" pitchFamily="34" charset="0"/>
              </a:rPr>
              <a:t>年 </a:t>
            </a:r>
            <a:r>
              <a:rPr lang="en-US" altLang="zh-CN" sz="1100" dirty="0">
                <a:solidFill>
                  <a:prstClr val="white"/>
                </a:solidFill>
                <a:latin typeface="Segoe UI Semibold" panose="020B0702040204020203" pitchFamily="34" charset="0"/>
                <a:cs typeface="Segoe UI Semibold" panose="020B0702040204020203" pitchFamily="34" charset="0"/>
              </a:rPr>
              <a:t>8 </a:t>
            </a:r>
            <a:r>
              <a:rPr lang="zh-CN" altLang="en-US" sz="1100" dirty="0">
                <a:solidFill>
                  <a:prstClr val="white"/>
                </a:solidFill>
                <a:latin typeface="Segoe UI Semibold" panose="020B0702040204020203" pitchFamily="34" charset="0"/>
                <a:cs typeface="Segoe UI Semibold" panose="020B0702040204020203" pitchFamily="34" charset="0"/>
              </a:rPr>
              <a:t>月
</a:t>
            </a:r>
            <a:endParaRPr kumimoji="0" lang="en-US" sz="11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cxnSp>
        <p:nvCxnSpPr>
          <p:cNvPr id="3" name="Straight Arrow Connector 2">
            <a:extLst>
              <a:ext uri="{FF2B5EF4-FFF2-40B4-BE49-F238E27FC236}">
                <a16:creationId xmlns:a16="http://schemas.microsoft.com/office/drawing/2014/main" id="{DA765879-CA81-4DC4-A1AA-0464DA2FDCDF}"/>
              </a:ext>
            </a:extLst>
          </p:cNvPr>
          <p:cNvCxnSpPr>
            <a:cxnSpLocks/>
          </p:cNvCxnSpPr>
          <p:nvPr/>
        </p:nvCxnSpPr>
        <p:spPr>
          <a:xfrm>
            <a:off x="923284" y="3429000"/>
            <a:ext cx="10558662" cy="66786"/>
          </a:xfrm>
          <a:prstGeom prst="straightConnector1">
            <a:avLst/>
          </a:prstGeom>
          <a:ln w="1905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DAA114BA-98D5-4005-8861-D77885DCE73F}"/>
              </a:ext>
              <a:ext uri="{C183D7F6-B498-43B3-948B-1728B52AA6E4}">
                <adec:decorative xmlns:adec="http://schemas.microsoft.com/office/drawing/2017/decorative" val="1"/>
              </a:ext>
            </a:extLst>
          </p:cNvPr>
          <p:cNvSpPr/>
          <p:nvPr/>
        </p:nvSpPr>
        <p:spPr bwMode="auto">
          <a:xfrm>
            <a:off x="1233625" y="3360420"/>
            <a:ext cx="137160" cy="137160"/>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CFA3035D-FDC3-4B72-9C96-6552CBF673C3}"/>
              </a:ext>
              <a:ext uri="{C183D7F6-B498-43B3-948B-1728B52AA6E4}">
                <adec:decorative xmlns:adec="http://schemas.microsoft.com/office/drawing/2017/decorative" val="1"/>
              </a:ext>
            </a:extLst>
          </p:cNvPr>
          <p:cNvSpPr/>
          <p:nvPr/>
        </p:nvSpPr>
        <p:spPr bwMode="auto">
          <a:xfrm>
            <a:off x="2197719" y="3388556"/>
            <a:ext cx="137159" cy="116058"/>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C3F6BD6F-571E-4771-B889-0A236DAB0535}"/>
              </a:ext>
              <a:ext uri="{C183D7F6-B498-43B3-948B-1728B52AA6E4}">
                <adec:decorative xmlns:adec="http://schemas.microsoft.com/office/drawing/2017/decorative" val="1"/>
              </a:ext>
            </a:extLst>
          </p:cNvPr>
          <p:cNvSpPr/>
          <p:nvPr/>
        </p:nvSpPr>
        <p:spPr bwMode="auto">
          <a:xfrm>
            <a:off x="3292047" y="3388556"/>
            <a:ext cx="137159" cy="123092"/>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3E67283E-3E16-4FCA-86C0-0FF10953BF97}"/>
              </a:ext>
              <a:ext uri="{C183D7F6-B498-43B3-948B-1728B52AA6E4}">
                <adec:decorative xmlns:adec="http://schemas.microsoft.com/office/drawing/2017/decorative" val="1"/>
              </a:ext>
            </a:extLst>
          </p:cNvPr>
          <p:cNvSpPr/>
          <p:nvPr/>
        </p:nvSpPr>
        <p:spPr bwMode="auto">
          <a:xfrm>
            <a:off x="4307451" y="3374488"/>
            <a:ext cx="137160" cy="137160"/>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7B697796-37CD-4C5A-A936-3E63FEBADD58}"/>
              </a:ext>
              <a:ext uri="{C183D7F6-B498-43B3-948B-1728B52AA6E4}">
                <adec:decorative xmlns:adec="http://schemas.microsoft.com/office/drawing/2017/decorative" val="1"/>
              </a:ext>
            </a:extLst>
          </p:cNvPr>
          <p:cNvSpPr/>
          <p:nvPr/>
        </p:nvSpPr>
        <p:spPr bwMode="auto">
          <a:xfrm>
            <a:off x="5551069" y="3374488"/>
            <a:ext cx="137160" cy="137160"/>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E0342CF5-436B-4F41-8F33-22E8A0E1CD3D}"/>
              </a:ext>
              <a:ext uri="{C183D7F6-B498-43B3-948B-1728B52AA6E4}">
                <adec:decorative xmlns:adec="http://schemas.microsoft.com/office/drawing/2017/decorative" val="1"/>
              </a:ext>
            </a:extLst>
          </p:cNvPr>
          <p:cNvSpPr/>
          <p:nvPr/>
        </p:nvSpPr>
        <p:spPr bwMode="auto">
          <a:xfrm>
            <a:off x="6140648" y="3381522"/>
            <a:ext cx="137160" cy="137160"/>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cxnSp>
        <p:nvCxnSpPr>
          <p:cNvPr id="29" name="Straight Connector 28">
            <a:extLst>
              <a:ext uri="{FF2B5EF4-FFF2-40B4-BE49-F238E27FC236}">
                <a16:creationId xmlns:a16="http://schemas.microsoft.com/office/drawing/2014/main" id="{3B623914-C715-4772-AD20-46166BC0CE0D}"/>
              </a:ext>
            </a:extLst>
          </p:cNvPr>
          <p:cNvCxnSpPr>
            <a:cxnSpLocks/>
          </p:cNvCxnSpPr>
          <p:nvPr/>
        </p:nvCxnSpPr>
        <p:spPr>
          <a:xfrm>
            <a:off x="1302205" y="3497580"/>
            <a:ext cx="0" cy="1591056"/>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012B6E1-8039-471B-94C4-93A39E191BB2}"/>
              </a:ext>
            </a:extLst>
          </p:cNvPr>
          <p:cNvCxnSpPr>
            <a:cxnSpLocks/>
          </p:cNvCxnSpPr>
          <p:nvPr/>
        </p:nvCxnSpPr>
        <p:spPr>
          <a:xfrm>
            <a:off x="2253594" y="1769364"/>
            <a:ext cx="0" cy="1591056"/>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46EC666-6C57-4EA1-BE16-62CF988F8734}"/>
              </a:ext>
            </a:extLst>
          </p:cNvPr>
          <p:cNvCxnSpPr>
            <a:cxnSpLocks/>
          </p:cNvCxnSpPr>
          <p:nvPr/>
        </p:nvCxnSpPr>
        <p:spPr>
          <a:xfrm>
            <a:off x="3360627" y="1769444"/>
            <a:ext cx="0" cy="1590976"/>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6D6FD56-EDDC-4C88-B4AA-2E079580C8EE}"/>
              </a:ext>
            </a:extLst>
          </p:cNvPr>
          <p:cNvCxnSpPr>
            <a:cxnSpLocks/>
          </p:cNvCxnSpPr>
          <p:nvPr/>
        </p:nvCxnSpPr>
        <p:spPr>
          <a:xfrm>
            <a:off x="4376031" y="3497580"/>
            <a:ext cx="0" cy="1591056"/>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6B3EBAC-5482-4456-9974-54436C68D47E}"/>
              </a:ext>
            </a:extLst>
          </p:cNvPr>
          <p:cNvCxnSpPr>
            <a:cxnSpLocks/>
          </p:cNvCxnSpPr>
          <p:nvPr/>
        </p:nvCxnSpPr>
        <p:spPr>
          <a:xfrm>
            <a:off x="5619649" y="3497580"/>
            <a:ext cx="0" cy="1591056"/>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66FA539-B644-4020-8E07-8D75B0A507B0}"/>
              </a:ext>
            </a:extLst>
          </p:cNvPr>
          <p:cNvCxnSpPr>
            <a:cxnSpLocks/>
          </p:cNvCxnSpPr>
          <p:nvPr/>
        </p:nvCxnSpPr>
        <p:spPr>
          <a:xfrm>
            <a:off x="6177330" y="1769364"/>
            <a:ext cx="0" cy="1591056"/>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8584424-1731-4F40-8B6D-696E718C4A7A}"/>
              </a:ext>
            </a:extLst>
          </p:cNvPr>
          <p:cNvSpPr txBox="1"/>
          <p:nvPr/>
        </p:nvSpPr>
        <p:spPr>
          <a:xfrm>
            <a:off x="7676142" y="4177606"/>
            <a:ext cx="1019186" cy="1048215"/>
          </a:xfrm>
          <a:prstGeom prst="rect">
            <a:avLst/>
          </a:prstGeom>
          <a:noFill/>
        </p:spPr>
        <p:txBody>
          <a:bodyPr wrap="square" lIns="91440" tIns="0" rIns="0" bIns="0" rtlCol="0">
            <a:noAutofit/>
          </a:bodyPr>
          <a:lstStyle>
            <a:defPPr>
              <a:defRPr lang="en-US"/>
            </a:defPPr>
            <a:lvl1pPr>
              <a:defRPr sz="1400">
                <a:gradFill>
                  <a:gsLst>
                    <a:gs pos="0">
                      <a:schemeClr val="tx1"/>
                    </a:gs>
                    <a:gs pos="97000">
                      <a:schemeClr val="tx1"/>
                    </a:gs>
                  </a:gsLst>
                  <a:lin ang="2700000" scaled="1"/>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Azure</a:t>
            </a:r>
            <a:br>
              <a:rPr kumimoji="0" lang="en-US" sz="1100" b="0" i="0" u="none" strike="noStrike" kern="1200" cap="none" spc="0" normalizeH="0" baseline="0" noProof="0" dirty="0">
                <a:ln>
                  <a:noFill/>
                </a:ln>
                <a:solidFill>
                  <a:prstClr val="white"/>
                </a:solidFill>
                <a:effectLst/>
                <a:uLnTx/>
                <a:uFillTx/>
                <a:latin typeface="Segoe UI"/>
                <a:ea typeface="+mn-ea"/>
                <a:cs typeface="+mn-cs"/>
              </a:rPr>
            </a:br>
            <a:r>
              <a:rPr kumimoji="0" lang="en-US" sz="1100" b="0" i="0" u="none" strike="noStrike" kern="1200" cap="none" spc="0" normalizeH="0" baseline="0" noProof="0" dirty="0">
                <a:ln>
                  <a:noFill/>
                </a:ln>
                <a:solidFill>
                  <a:prstClr val="white"/>
                </a:solidFill>
                <a:effectLst/>
                <a:uLnTx/>
                <a:uFillTx/>
                <a:latin typeface="Segoe UI"/>
                <a:ea typeface="+mn-ea"/>
                <a:cs typeface="+mn-cs"/>
              </a:rPr>
              <a:t>OpenAI Service GA</a:t>
            </a:r>
          </a:p>
        </p:txBody>
      </p:sp>
      <p:sp>
        <p:nvSpPr>
          <p:cNvPr id="38" name="TextBox 37">
            <a:extLst>
              <a:ext uri="{FF2B5EF4-FFF2-40B4-BE49-F238E27FC236}">
                <a16:creationId xmlns:a16="http://schemas.microsoft.com/office/drawing/2014/main" id="{042A595D-44E3-488A-9297-E0C4DB39EA2F}"/>
              </a:ext>
            </a:extLst>
          </p:cNvPr>
          <p:cNvSpPr txBox="1"/>
          <p:nvPr/>
        </p:nvSpPr>
        <p:spPr>
          <a:xfrm>
            <a:off x="7650083" y="3845793"/>
            <a:ext cx="1334541" cy="430887"/>
          </a:xfrm>
          <a:prstGeom prst="rect">
            <a:avLst/>
          </a:prstGeom>
          <a:noFill/>
        </p:spPr>
        <p:txBody>
          <a:bodyPr wrap="square" lIns="91440">
            <a:spAutoFit/>
          </a:bodyPr>
          <a:lstStyle/>
          <a:p>
            <a:pPr lvl="0" defTabSz="914367">
              <a:defRPr/>
            </a:pPr>
            <a:r>
              <a:rPr lang="en-US" altLang="zh-CN" sz="1100" dirty="0">
                <a:solidFill>
                  <a:prstClr val="white"/>
                </a:solidFill>
                <a:latin typeface="Segoe UI Semibold" panose="020B0702040204020203" pitchFamily="34" charset="0"/>
                <a:cs typeface="Segoe UI Semibold" panose="020B0702040204020203" pitchFamily="34" charset="0"/>
              </a:rPr>
              <a:t>2023 </a:t>
            </a:r>
            <a:r>
              <a:rPr lang="zh-CN" altLang="en-US" sz="1100" dirty="0">
                <a:solidFill>
                  <a:prstClr val="white"/>
                </a:solidFill>
                <a:latin typeface="Segoe UI Semibold" panose="020B0702040204020203" pitchFamily="34" charset="0"/>
                <a:cs typeface="Segoe UI Semibold" panose="020B0702040204020203" pitchFamily="34" charset="0"/>
              </a:rPr>
              <a:t>年 </a:t>
            </a:r>
            <a:r>
              <a:rPr lang="en-US" altLang="zh-CN" sz="1100" dirty="0">
                <a:solidFill>
                  <a:prstClr val="white"/>
                </a:solidFill>
                <a:latin typeface="Segoe UI Semibold" panose="020B0702040204020203" pitchFamily="34" charset="0"/>
                <a:cs typeface="Segoe UI Semibold" panose="020B0702040204020203" pitchFamily="34" charset="0"/>
              </a:rPr>
              <a:t>1 </a:t>
            </a:r>
            <a:r>
              <a:rPr lang="zh-CN" altLang="en-US" sz="1100" dirty="0">
                <a:solidFill>
                  <a:prstClr val="white"/>
                </a:solidFill>
                <a:latin typeface="Segoe UI Semibold" panose="020B0702040204020203" pitchFamily="34" charset="0"/>
                <a:cs typeface="Segoe UI Semibold" panose="020B0702040204020203" pitchFamily="34" charset="0"/>
              </a:rPr>
              <a:t>月
</a:t>
            </a:r>
            <a:endParaRPr kumimoji="0" lang="en-US" sz="11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50" name="Oval 49">
            <a:extLst>
              <a:ext uri="{FF2B5EF4-FFF2-40B4-BE49-F238E27FC236}">
                <a16:creationId xmlns:a16="http://schemas.microsoft.com/office/drawing/2014/main" id="{B7814457-1242-4302-A603-A5104197860A}"/>
              </a:ext>
              <a:ext uri="{C183D7F6-B498-43B3-948B-1728B52AA6E4}">
                <adec:decorative xmlns:adec="http://schemas.microsoft.com/office/drawing/2017/decorative" val="1"/>
              </a:ext>
            </a:extLst>
          </p:cNvPr>
          <p:cNvSpPr/>
          <p:nvPr/>
        </p:nvSpPr>
        <p:spPr bwMode="auto">
          <a:xfrm>
            <a:off x="7613401" y="3367704"/>
            <a:ext cx="137160" cy="137160"/>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2" name="Oval 1">
            <a:extLst>
              <a:ext uri="{FF2B5EF4-FFF2-40B4-BE49-F238E27FC236}">
                <a16:creationId xmlns:a16="http://schemas.microsoft.com/office/drawing/2014/main" id="{0A6013DD-6C7A-603B-B2F6-AB252C8DDEC0}"/>
              </a:ext>
              <a:ext uri="{C183D7F6-B498-43B3-948B-1728B52AA6E4}">
                <adec:decorative xmlns:adec="http://schemas.microsoft.com/office/drawing/2017/decorative" val="1"/>
              </a:ext>
            </a:extLst>
          </p:cNvPr>
          <p:cNvSpPr/>
          <p:nvPr/>
        </p:nvSpPr>
        <p:spPr bwMode="auto">
          <a:xfrm>
            <a:off x="7600453" y="3393484"/>
            <a:ext cx="137160" cy="137160"/>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cxnSp>
        <p:nvCxnSpPr>
          <p:cNvPr id="4" name="Straight Connector 3">
            <a:extLst>
              <a:ext uri="{FF2B5EF4-FFF2-40B4-BE49-F238E27FC236}">
                <a16:creationId xmlns:a16="http://schemas.microsoft.com/office/drawing/2014/main" id="{11228239-ED83-ACFF-F61E-EE838BFEC453}"/>
              </a:ext>
            </a:extLst>
          </p:cNvPr>
          <p:cNvCxnSpPr>
            <a:cxnSpLocks/>
          </p:cNvCxnSpPr>
          <p:nvPr/>
        </p:nvCxnSpPr>
        <p:spPr>
          <a:xfrm>
            <a:off x="7664845" y="3549164"/>
            <a:ext cx="0" cy="1591056"/>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A4B64AC-8666-08A2-0238-DB4CB3542E54}"/>
              </a:ext>
            </a:extLst>
          </p:cNvPr>
          <p:cNvSpPr txBox="1"/>
          <p:nvPr/>
        </p:nvSpPr>
        <p:spPr>
          <a:xfrm>
            <a:off x="8995920" y="3830023"/>
            <a:ext cx="1217062" cy="430887"/>
          </a:xfrm>
          <a:prstGeom prst="rect">
            <a:avLst/>
          </a:prstGeom>
          <a:noFill/>
        </p:spPr>
        <p:txBody>
          <a:bodyPr wrap="square" lIns="91440">
            <a:spAutoFit/>
          </a:bodyPr>
          <a:lstStyle/>
          <a:p>
            <a:pPr lvl="0" defTabSz="914367">
              <a:defRPr/>
            </a:pPr>
            <a:r>
              <a:rPr lang="en-US" altLang="zh-CN" sz="1100" dirty="0">
                <a:solidFill>
                  <a:prstClr val="white"/>
                </a:solidFill>
                <a:latin typeface="Segoe UI Semibold" panose="020B0702040204020203" pitchFamily="34" charset="0"/>
                <a:cs typeface="Segoe UI Semibold" panose="020B0702040204020203" pitchFamily="34" charset="0"/>
              </a:rPr>
              <a:t>2023 </a:t>
            </a:r>
            <a:r>
              <a:rPr lang="zh-CN" altLang="en-US" sz="1100" dirty="0">
                <a:solidFill>
                  <a:prstClr val="white"/>
                </a:solidFill>
                <a:latin typeface="Segoe UI Semibold" panose="020B0702040204020203" pitchFamily="34" charset="0"/>
                <a:cs typeface="Segoe UI Semibold" panose="020B0702040204020203" pitchFamily="34" charset="0"/>
              </a:rPr>
              <a:t>年 </a:t>
            </a:r>
            <a:r>
              <a:rPr lang="en-US" altLang="zh-CN" sz="1100" dirty="0">
                <a:solidFill>
                  <a:prstClr val="white"/>
                </a:solidFill>
                <a:latin typeface="Segoe UI Semibold" panose="020B0702040204020203" pitchFamily="34" charset="0"/>
                <a:cs typeface="Segoe UI Semibold" panose="020B0702040204020203" pitchFamily="34" charset="0"/>
              </a:rPr>
              <a:t>2 </a:t>
            </a:r>
            <a:r>
              <a:rPr lang="zh-CN" altLang="en-US" sz="1100" dirty="0">
                <a:solidFill>
                  <a:prstClr val="white"/>
                </a:solidFill>
                <a:latin typeface="Segoe UI Semibold" panose="020B0702040204020203" pitchFamily="34" charset="0"/>
                <a:cs typeface="Segoe UI Semibold" panose="020B0702040204020203" pitchFamily="34" charset="0"/>
              </a:rPr>
              <a:t>月
</a:t>
            </a:r>
            <a:endParaRPr kumimoji="0" lang="en-US" sz="11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6" name="TextBox 5">
            <a:extLst>
              <a:ext uri="{FF2B5EF4-FFF2-40B4-BE49-F238E27FC236}">
                <a16:creationId xmlns:a16="http://schemas.microsoft.com/office/drawing/2014/main" id="{75148FF4-FAE6-8139-B105-568AFA2768D3}"/>
              </a:ext>
            </a:extLst>
          </p:cNvPr>
          <p:cNvSpPr txBox="1"/>
          <p:nvPr/>
        </p:nvSpPr>
        <p:spPr>
          <a:xfrm>
            <a:off x="8995920" y="4149669"/>
            <a:ext cx="968372" cy="1078992"/>
          </a:xfrm>
          <a:prstGeom prst="rect">
            <a:avLst/>
          </a:prstGeom>
          <a:noFill/>
        </p:spPr>
        <p:txBody>
          <a:bodyPr wrap="square" lIns="91440" tIns="0" rIns="0" bIns="0" rtlCol="0">
            <a:noAutofit/>
          </a:bodyPr>
          <a:lstStyle>
            <a:defPPr>
              <a:defRPr lang="en-US"/>
            </a:defPPr>
            <a:lvl1pPr algn="ctr">
              <a:defRPr sz="1600">
                <a:gradFill>
                  <a:gsLst>
                    <a:gs pos="0">
                      <a:schemeClr val="tx1"/>
                    </a:gs>
                    <a:gs pos="97000">
                      <a:schemeClr val="tx1"/>
                    </a:gs>
                  </a:gsLst>
                  <a:lin ang="2700000" scaled="1"/>
                </a:gradFill>
              </a:defRPr>
            </a:lvl1pPr>
          </a:lstStyle>
          <a:p>
            <a:pPr algn="l" defTabSz="914367">
              <a:defRPr/>
            </a:pPr>
            <a:r>
              <a:rPr lang="en-US" altLang="zh-CN" sz="1100" dirty="0">
                <a:solidFill>
                  <a:prstClr val="white"/>
                </a:solidFill>
              </a:rPr>
              <a:t>GPT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white"/>
                </a:solidFill>
                <a:effectLst/>
                <a:uLnTx/>
                <a:uFillTx/>
                <a:latin typeface="Segoe UI"/>
                <a:ea typeface="+mn-ea"/>
                <a:cs typeface="+mn-cs"/>
              </a:rPr>
              <a:t>赋能Dynamics</a:t>
            </a:r>
            <a:r>
              <a:rPr kumimoji="0" lang="en-US" sz="1100" b="0" i="0" u="none" strike="noStrike" kern="1200" cap="none" spc="0" normalizeH="0" baseline="0" noProof="0" dirty="0">
                <a:ln>
                  <a:noFill/>
                </a:ln>
                <a:solidFill>
                  <a:prstClr val="white"/>
                </a:solidFill>
                <a:effectLst/>
                <a:uLnTx/>
                <a:uFillTx/>
                <a:latin typeface="Segoe UI"/>
                <a:ea typeface="+mn-ea"/>
                <a:cs typeface="+mn-cs"/>
              </a:rPr>
              <a:t> 365 Viva Sales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Segoe UI"/>
              <a:ea typeface="+mn-ea"/>
              <a:cs typeface="+mn-cs"/>
            </a:endParaRPr>
          </a:p>
          <a:p>
            <a:pPr lvl="0" algn="l" defTabSz="914367">
              <a:defRPr/>
            </a:pPr>
            <a:r>
              <a:rPr lang="zh-CN" altLang="en-US" sz="1100" dirty="0">
                <a:solidFill>
                  <a:prstClr val="white"/>
                </a:solidFill>
              </a:rPr>
              <a:t>带有 </a:t>
            </a:r>
            <a:r>
              <a:rPr lang="en-US" sz="1100" dirty="0">
                <a:solidFill>
                  <a:prstClr val="white"/>
                </a:solidFill>
              </a:rPr>
              <a:t>GPT-4 </a:t>
            </a:r>
            <a:r>
              <a:rPr lang="zh-CN" altLang="en-US" sz="1100" dirty="0">
                <a:solidFill>
                  <a:prstClr val="white"/>
                </a:solidFill>
              </a:rPr>
              <a:t>的新必应
</a:t>
            </a:r>
            <a:endParaRPr kumimoji="0" lang="en-US" sz="1100" b="0" i="0" u="none" strike="noStrike" kern="1200" cap="none" spc="0" normalizeH="0" baseline="0" noProof="0" dirty="0">
              <a:ln>
                <a:noFill/>
              </a:ln>
              <a:solidFill>
                <a:prstClr val="white"/>
              </a:solidFill>
              <a:effectLst/>
              <a:uLnTx/>
              <a:uFillTx/>
              <a:latin typeface="Segoe UI"/>
              <a:ea typeface="+mn-ea"/>
              <a:cs typeface="+mn-cs"/>
            </a:endParaRPr>
          </a:p>
        </p:txBody>
      </p:sp>
      <p:sp>
        <p:nvSpPr>
          <p:cNvPr id="7" name="Oval 6">
            <a:extLst>
              <a:ext uri="{FF2B5EF4-FFF2-40B4-BE49-F238E27FC236}">
                <a16:creationId xmlns:a16="http://schemas.microsoft.com/office/drawing/2014/main" id="{EEE86684-ACD3-65A5-05F5-3DBC9C7B5B3E}"/>
              </a:ext>
              <a:ext uri="{C183D7F6-B498-43B3-948B-1728B52AA6E4}">
                <adec:decorative xmlns:adec="http://schemas.microsoft.com/office/drawing/2017/decorative" val="1"/>
              </a:ext>
            </a:extLst>
          </p:cNvPr>
          <p:cNvSpPr/>
          <p:nvPr/>
        </p:nvSpPr>
        <p:spPr bwMode="auto">
          <a:xfrm>
            <a:off x="8848243" y="3398357"/>
            <a:ext cx="137160" cy="137160"/>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cxnSp>
        <p:nvCxnSpPr>
          <p:cNvPr id="8" name="Straight Connector 7">
            <a:extLst>
              <a:ext uri="{FF2B5EF4-FFF2-40B4-BE49-F238E27FC236}">
                <a16:creationId xmlns:a16="http://schemas.microsoft.com/office/drawing/2014/main" id="{4D7B0618-862F-F4A6-E978-CEA4D66025CC}"/>
              </a:ext>
            </a:extLst>
          </p:cNvPr>
          <p:cNvCxnSpPr>
            <a:cxnSpLocks/>
          </p:cNvCxnSpPr>
          <p:nvPr/>
        </p:nvCxnSpPr>
        <p:spPr>
          <a:xfrm>
            <a:off x="8916823" y="3529549"/>
            <a:ext cx="0" cy="1591056"/>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9" name="Picture 4" descr="The new Azure product family icon. An blue Azure icon on a black background.">
            <a:extLst>
              <a:ext uri="{FF2B5EF4-FFF2-40B4-BE49-F238E27FC236}">
                <a16:creationId xmlns:a16="http://schemas.microsoft.com/office/drawing/2014/main" id="{E7A3268F-5281-A3A9-6F50-9A812BA1569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663" t="27400" r="35177" b="23215"/>
          <a:stretch/>
        </p:blipFill>
        <p:spPr bwMode="auto">
          <a:xfrm>
            <a:off x="388118" y="3563604"/>
            <a:ext cx="627039" cy="6207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open ai logo">
            <a:extLst>
              <a:ext uri="{FF2B5EF4-FFF2-40B4-BE49-F238E27FC236}">
                <a16:creationId xmlns:a16="http://schemas.microsoft.com/office/drawing/2014/main" id="{3A8F8184-AFCC-0C47-4148-6A5FB428D82B}"/>
              </a:ext>
            </a:extLst>
          </p:cNvPr>
          <p:cNvPicPr>
            <a:picLocks noChangeAspect="1"/>
          </p:cNvPicPr>
          <p:nvPr/>
        </p:nvPicPr>
        <p:blipFill>
          <a:blip r:embed="rId3"/>
          <a:stretch>
            <a:fillRect/>
          </a:stretch>
        </p:blipFill>
        <p:spPr>
          <a:xfrm>
            <a:off x="317314" y="2608875"/>
            <a:ext cx="758829" cy="758829"/>
          </a:xfrm>
          <a:prstGeom prst="rect">
            <a:avLst/>
          </a:prstGeom>
        </p:spPr>
      </p:pic>
      <p:sp>
        <p:nvSpPr>
          <p:cNvPr id="49" name="TextBox 48">
            <a:extLst>
              <a:ext uri="{FF2B5EF4-FFF2-40B4-BE49-F238E27FC236}">
                <a16:creationId xmlns:a16="http://schemas.microsoft.com/office/drawing/2014/main" id="{BFD3C375-1C89-003E-51EB-33B0E99B8F19}"/>
              </a:ext>
            </a:extLst>
          </p:cNvPr>
          <p:cNvSpPr txBox="1"/>
          <p:nvPr/>
        </p:nvSpPr>
        <p:spPr>
          <a:xfrm>
            <a:off x="10264884" y="3818428"/>
            <a:ext cx="1217062" cy="430887"/>
          </a:xfrm>
          <a:prstGeom prst="rect">
            <a:avLst/>
          </a:prstGeom>
          <a:noFill/>
        </p:spPr>
        <p:txBody>
          <a:bodyPr wrap="square" lIns="91440">
            <a:spAutoFit/>
          </a:bodyPr>
          <a:lstStyle/>
          <a:p>
            <a:pPr lvl="0" defTabSz="914367">
              <a:defRPr/>
            </a:pPr>
            <a:r>
              <a:rPr lang="en-US" altLang="zh-CN" sz="1100" dirty="0">
                <a:solidFill>
                  <a:prstClr val="white"/>
                </a:solidFill>
                <a:latin typeface="Segoe UI Semibold" panose="020B0702040204020203" pitchFamily="34" charset="0"/>
                <a:cs typeface="Segoe UI Semibold" panose="020B0702040204020203" pitchFamily="34" charset="0"/>
              </a:rPr>
              <a:t>2023 </a:t>
            </a:r>
            <a:r>
              <a:rPr lang="zh-CN" altLang="en-US" sz="1100" dirty="0">
                <a:solidFill>
                  <a:prstClr val="white"/>
                </a:solidFill>
                <a:latin typeface="Segoe UI Semibold" panose="020B0702040204020203" pitchFamily="34" charset="0"/>
                <a:cs typeface="Segoe UI Semibold" panose="020B0702040204020203" pitchFamily="34" charset="0"/>
              </a:rPr>
              <a:t>年 </a:t>
            </a:r>
            <a:r>
              <a:rPr lang="en-US" altLang="zh-CN" sz="1100" dirty="0">
                <a:solidFill>
                  <a:prstClr val="white"/>
                </a:solidFill>
                <a:latin typeface="Segoe UI Semibold" panose="020B0702040204020203" pitchFamily="34" charset="0"/>
                <a:cs typeface="Segoe UI Semibold" panose="020B0702040204020203" pitchFamily="34" charset="0"/>
              </a:rPr>
              <a:t>3 </a:t>
            </a:r>
            <a:r>
              <a:rPr lang="zh-CN" altLang="en-US" sz="1100" dirty="0">
                <a:solidFill>
                  <a:prstClr val="white"/>
                </a:solidFill>
                <a:latin typeface="Segoe UI Semibold" panose="020B0702040204020203" pitchFamily="34" charset="0"/>
                <a:cs typeface="Segoe UI Semibold" panose="020B0702040204020203" pitchFamily="34" charset="0"/>
              </a:rPr>
              <a:t>月
</a:t>
            </a:r>
            <a:endParaRPr kumimoji="0" lang="en-US" sz="11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52" name="TextBox 51">
            <a:extLst>
              <a:ext uri="{FF2B5EF4-FFF2-40B4-BE49-F238E27FC236}">
                <a16:creationId xmlns:a16="http://schemas.microsoft.com/office/drawing/2014/main" id="{EB0CAA85-1A43-C519-B3F3-DCB78FB747D9}"/>
              </a:ext>
            </a:extLst>
          </p:cNvPr>
          <p:cNvSpPr txBox="1"/>
          <p:nvPr/>
        </p:nvSpPr>
        <p:spPr>
          <a:xfrm>
            <a:off x="10264883" y="4138074"/>
            <a:ext cx="1217041" cy="2425286"/>
          </a:xfrm>
          <a:prstGeom prst="rect">
            <a:avLst/>
          </a:prstGeom>
          <a:noFill/>
        </p:spPr>
        <p:txBody>
          <a:bodyPr wrap="square" lIns="91440" tIns="0" rIns="0" bIns="0" rtlCol="0">
            <a:noAutofit/>
          </a:bodyPr>
          <a:lstStyle>
            <a:defPPr>
              <a:defRPr lang="en-US"/>
            </a:defPPr>
            <a:lvl1pPr algn="ctr">
              <a:defRPr sz="1600">
                <a:gradFill>
                  <a:gsLst>
                    <a:gs pos="0">
                      <a:schemeClr val="tx1"/>
                    </a:gs>
                    <a:gs pos="97000">
                      <a:schemeClr val="tx1"/>
                    </a:gs>
                  </a:gsLst>
                  <a:lin ang="2700000" scaled="1"/>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Dynamics</a:t>
            </a:r>
            <a:r>
              <a:rPr kumimoji="0" lang="en-US" sz="1100" b="0" i="0" u="none" strike="noStrike" kern="1200" cap="none" spc="0" normalizeH="0" noProof="0" dirty="0">
                <a:ln>
                  <a:noFill/>
                </a:ln>
                <a:solidFill>
                  <a:prstClr val="white"/>
                </a:solidFill>
                <a:effectLst/>
                <a:uLnTx/>
                <a:uFillTx/>
                <a:latin typeface="Segoe UI"/>
                <a:ea typeface="+mn-ea"/>
                <a:cs typeface="+mn-cs"/>
              </a:rPr>
              <a:t> 365  Copilot</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100" baseline="0" dirty="0">
              <a:solidFill>
                <a:prstClr val="white"/>
              </a:solidFill>
              <a:latin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noProof="0" dirty="0">
                <a:ln>
                  <a:noFill/>
                </a:ln>
                <a:solidFill>
                  <a:prstClr val="white"/>
                </a:solidFill>
                <a:effectLst/>
                <a:uLnTx/>
                <a:uFillTx/>
                <a:latin typeface="Segoe UI"/>
                <a:ea typeface="+mn-ea"/>
                <a:cs typeface="+mn-cs"/>
              </a:rPr>
              <a:t>PP GPT enhancement</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100" baseline="0" dirty="0">
              <a:solidFill>
                <a:prstClr val="white"/>
              </a:solidFill>
              <a:latin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white"/>
                </a:solidFill>
                <a:effectLst/>
                <a:uLnTx/>
                <a:uFillTx/>
                <a:latin typeface="Segoe UI"/>
                <a:ea typeface="+mn-ea"/>
                <a:cs typeface="+mn-cs"/>
              </a:rPr>
              <a:t>ChatGPT</a:t>
            </a:r>
            <a:r>
              <a:rPr kumimoji="0" lang="en-US" sz="1100" b="0" i="0" u="none" strike="noStrike" kern="1200" cap="none" spc="0" normalizeH="0" baseline="0" noProof="0" dirty="0">
                <a:ln>
                  <a:noFill/>
                </a:ln>
                <a:solidFill>
                  <a:prstClr val="white"/>
                </a:solidFill>
                <a:effectLst/>
                <a:uLnTx/>
                <a:uFillTx/>
                <a:latin typeface="Segoe UI"/>
                <a:ea typeface="+mn-ea"/>
                <a:cs typeface="+mn-cs"/>
              </a:rPr>
              <a:t> &amp; GPT-4 on Azure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solidFill>
                  <a:prstClr val="white"/>
                </a:solidFill>
                <a:latin typeface="Segoe UI"/>
              </a:rPr>
              <a:t>Microsoft 365 Copilot</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100" dirty="0">
              <a:solidFill>
                <a:prstClr val="white"/>
              </a:solidFill>
              <a:latin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white"/>
                </a:solidFill>
                <a:effectLst/>
                <a:uLnTx/>
                <a:uFillTx/>
                <a:latin typeface="Segoe UI"/>
                <a:ea typeface="+mn-ea"/>
                <a:cs typeface="+mn-cs"/>
              </a:rPr>
              <a:t>Github</a:t>
            </a:r>
            <a:r>
              <a:rPr kumimoji="0" lang="en-US" sz="1100" b="0" i="0" u="none" strike="noStrike" kern="1200" cap="none" spc="0" normalizeH="0" baseline="0" noProof="0" dirty="0">
                <a:ln>
                  <a:noFill/>
                </a:ln>
                <a:solidFill>
                  <a:prstClr val="white"/>
                </a:solidFill>
                <a:effectLst/>
                <a:uLnTx/>
                <a:uFillTx/>
                <a:latin typeface="Segoe UI"/>
                <a:ea typeface="+mn-ea"/>
                <a:cs typeface="+mn-cs"/>
              </a:rPr>
              <a:t> Copilot X</a:t>
            </a:r>
          </a:p>
        </p:txBody>
      </p:sp>
      <p:sp>
        <p:nvSpPr>
          <p:cNvPr id="53" name="Oval 52">
            <a:extLst>
              <a:ext uri="{FF2B5EF4-FFF2-40B4-BE49-F238E27FC236}">
                <a16:creationId xmlns:a16="http://schemas.microsoft.com/office/drawing/2014/main" id="{797452D9-C1F1-36CC-A9BD-AFD64513CE85}"/>
              </a:ext>
              <a:ext uri="{C183D7F6-B498-43B3-948B-1728B52AA6E4}">
                <adec:decorative xmlns:adec="http://schemas.microsoft.com/office/drawing/2017/decorative" val="1"/>
              </a:ext>
            </a:extLst>
          </p:cNvPr>
          <p:cNvSpPr/>
          <p:nvPr/>
        </p:nvSpPr>
        <p:spPr bwMode="auto">
          <a:xfrm>
            <a:off x="10117207" y="3407864"/>
            <a:ext cx="137160" cy="137160"/>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2A05ED21-1612-104B-4AB4-FE81B21B7E31}"/>
              </a:ext>
            </a:extLst>
          </p:cNvPr>
          <p:cNvCxnSpPr>
            <a:cxnSpLocks/>
          </p:cNvCxnSpPr>
          <p:nvPr/>
        </p:nvCxnSpPr>
        <p:spPr>
          <a:xfrm>
            <a:off x="10185787" y="3517954"/>
            <a:ext cx="0" cy="1591056"/>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839E6BB-AC77-B803-347E-9F2D7E078DED}"/>
              </a:ext>
            </a:extLst>
          </p:cNvPr>
          <p:cNvSpPr txBox="1"/>
          <p:nvPr/>
        </p:nvSpPr>
        <p:spPr>
          <a:xfrm>
            <a:off x="10271909" y="2092009"/>
            <a:ext cx="803011" cy="1078992"/>
          </a:xfrm>
          <a:prstGeom prst="rect">
            <a:avLst/>
          </a:prstGeom>
          <a:noFill/>
        </p:spPr>
        <p:txBody>
          <a:bodyPr wrap="square" lIns="91440" tIns="0" rIns="0" bIns="0" rtlCol="0">
            <a:noAutofit/>
          </a:bodyPr>
          <a:lstStyle>
            <a:defPPr>
              <a:defRPr lang="en-US"/>
            </a:defPPr>
            <a:lvl1pPr>
              <a:defRPr sz="1400">
                <a:gradFill>
                  <a:gsLst>
                    <a:gs pos="0">
                      <a:schemeClr val="tx1"/>
                    </a:gs>
                    <a:gs pos="97000">
                      <a:schemeClr val="tx1"/>
                    </a:gs>
                  </a:gsLst>
                  <a:lin ang="2700000" scaled="1"/>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GPT-4</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100" dirty="0">
              <a:solidFill>
                <a:prstClr val="white"/>
              </a:solidFill>
              <a:latin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white"/>
                </a:solidFill>
                <a:effectLst/>
                <a:uLnTx/>
                <a:uFillTx/>
                <a:latin typeface="Segoe UI"/>
                <a:ea typeface="+mn-ea"/>
                <a:cs typeface="+mn-cs"/>
              </a:rPr>
              <a:t>ChatGPT</a:t>
            </a:r>
            <a:r>
              <a:rPr kumimoji="0" lang="en-US" sz="1100" b="0" i="0" u="none" strike="noStrike" kern="1200" cap="none" spc="0" normalizeH="0" baseline="0" noProof="0" dirty="0">
                <a:ln>
                  <a:noFill/>
                </a:ln>
                <a:solidFill>
                  <a:prstClr val="white"/>
                </a:solidFill>
                <a:effectLst/>
                <a:uLnTx/>
                <a:uFillTx/>
                <a:latin typeface="Segoe UI"/>
                <a:ea typeface="+mn-ea"/>
                <a:cs typeface="+mn-cs"/>
              </a:rPr>
              <a:t> Plugin</a:t>
            </a:r>
          </a:p>
        </p:txBody>
      </p:sp>
      <p:sp>
        <p:nvSpPr>
          <p:cNvPr id="12" name="Oval 11">
            <a:extLst>
              <a:ext uri="{FF2B5EF4-FFF2-40B4-BE49-F238E27FC236}">
                <a16:creationId xmlns:a16="http://schemas.microsoft.com/office/drawing/2014/main" id="{655F29BB-B976-916D-296B-B0B9A66FA144}"/>
              </a:ext>
              <a:ext uri="{C183D7F6-B498-43B3-948B-1728B52AA6E4}">
                <adec:decorative xmlns:adec="http://schemas.microsoft.com/office/drawing/2017/decorative" val="1"/>
              </a:ext>
            </a:extLst>
          </p:cNvPr>
          <p:cNvSpPr/>
          <p:nvPr/>
        </p:nvSpPr>
        <p:spPr bwMode="auto">
          <a:xfrm>
            <a:off x="10124117" y="3407864"/>
            <a:ext cx="137160" cy="137160"/>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276F9DDC-A2FE-5D9A-B35F-822DFD206DCF}"/>
              </a:ext>
            </a:extLst>
          </p:cNvPr>
          <p:cNvCxnSpPr>
            <a:cxnSpLocks/>
          </p:cNvCxnSpPr>
          <p:nvPr/>
        </p:nvCxnSpPr>
        <p:spPr>
          <a:xfrm>
            <a:off x="10160799" y="1795706"/>
            <a:ext cx="0" cy="1591056"/>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82CDC95-9F1D-C579-F73F-48AC1F995B77}"/>
              </a:ext>
            </a:extLst>
          </p:cNvPr>
          <p:cNvSpPr txBox="1"/>
          <p:nvPr/>
        </p:nvSpPr>
        <p:spPr>
          <a:xfrm>
            <a:off x="10219698" y="1810177"/>
            <a:ext cx="1217062" cy="430887"/>
          </a:xfrm>
          <a:prstGeom prst="rect">
            <a:avLst/>
          </a:prstGeom>
          <a:noFill/>
        </p:spPr>
        <p:txBody>
          <a:bodyPr wrap="square" lIns="91440">
            <a:spAutoFit/>
          </a:bodyPr>
          <a:lstStyle/>
          <a:p>
            <a:pPr lvl="0" defTabSz="914367">
              <a:defRPr/>
            </a:pPr>
            <a:r>
              <a:rPr lang="en-US" altLang="zh-CN" sz="1100" dirty="0">
                <a:solidFill>
                  <a:prstClr val="white"/>
                </a:solidFill>
                <a:latin typeface="Segoe UI Semibold" panose="020B0702040204020203" pitchFamily="34" charset="0"/>
                <a:cs typeface="Segoe UI Semibold" panose="020B0702040204020203" pitchFamily="34" charset="0"/>
              </a:rPr>
              <a:t>2023 </a:t>
            </a:r>
            <a:r>
              <a:rPr lang="zh-CN" altLang="en-US" sz="1100" dirty="0">
                <a:solidFill>
                  <a:prstClr val="white"/>
                </a:solidFill>
                <a:latin typeface="Segoe UI Semibold" panose="020B0702040204020203" pitchFamily="34" charset="0"/>
                <a:cs typeface="Segoe UI Semibold" panose="020B0702040204020203" pitchFamily="34" charset="0"/>
              </a:rPr>
              <a:t>年 </a:t>
            </a:r>
            <a:r>
              <a:rPr lang="en-US" altLang="zh-CN" sz="1100" dirty="0">
                <a:solidFill>
                  <a:prstClr val="white"/>
                </a:solidFill>
                <a:latin typeface="Segoe UI Semibold" panose="020B0702040204020203" pitchFamily="34" charset="0"/>
                <a:cs typeface="Segoe UI Semibold" panose="020B0702040204020203" pitchFamily="34" charset="0"/>
              </a:rPr>
              <a:t>3 </a:t>
            </a:r>
            <a:r>
              <a:rPr lang="zh-CN" altLang="en-US" sz="1100" dirty="0">
                <a:solidFill>
                  <a:prstClr val="white"/>
                </a:solidFill>
                <a:latin typeface="Segoe UI Semibold" panose="020B0702040204020203" pitchFamily="34" charset="0"/>
                <a:cs typeface="Segoe UI Semibold" panose="020B0702040204020203" pitchFamily="34" charset="0"/>
              </a:rPr>
              <a:t>月
</a:t>
            </a:r>
            <a:endParaRPr kumimoji="0" lang="en-US" sz="11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21" name="Oval 20">
            <a:extLst>
              <a:ext uri="{FF2B5EF4-FFF2-40B4-BE49-F238E27FC236}">
                <a16:creationId xmlns:a16="http://schemas.microsoft.com/office/drawing/2014/main" id="{67C463D7-DE39-C73C-0DE0-8974787980B5}"/>
              </a:ext>
              <a:ext uri="{C183D7F6-B498-43B3-948B-1728B52AA6E4}">
                <adec:decorative xmlns:adec="http://schemas.microsoft.com/office/drawing/2017/decorative" val="1"/>
              </a:ext>
            </a:extLst>
          </p:cNvPr>
          <p:cNvSpPr/>
          <p:nvPr/>
        </p:nvSpPr>
        <p:spPr bwMode="auto">
          <a:xfrm>
            <a:off x="7269214" y="3377288"/>
            <a:ext cx="137160" cy="137160"/>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A08C4366-6D3A-CFEE-9935-0732441EB91A}"/>
              </a:ext>
            </a:extLst>
          </p:cNvPr>
          <p:cNvSpPr txBox="1"/>
          <p:nvPr/>
        </p:nvSpPr>
        <p:spPr>
          <a:xfrm>
            <a:off x="7423916" y="2061433"/>
            <a:ext cx="803011" cy="1078992"/>
          </a:xfrm>
          <a:prstGeom prst="rect">
            <a:avLst/>
          </a:prstGeom>
          <a:noFill/>
        </p:spPr>
        <p:txBody>
          <a:bodyPr wrap="square" lIns="91440" tIns="0" rIns="0" bIns="0" rtlCol="0">
            <a:noAutofit/>
          </a:bodyPr>
          <a:lstStyle>
            <a:defPPr>
              <a:defRPr lang="en-US"/>
            </a:defPPr>
            <a:lvl1pPr>
              <a:defRPr sz="1400">
                <a:gradFill>
                  <a:gsLst>
                    <a:gs pos="0">
                      <a:schemeClr val="tx1"/>
                    </a:gs>
                    <a:gs pos="97000">
                      <a:schemeClr val="tx1"/>
                    </a:gs>
                  </a:gsLst>
                  <a:lin ang="2700000" scaled="1"/>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err="1">
                <a:solidFill>
                  <a:prstClr val="white"/>
                </a:solidFill>
                <a:latin typeface="Segoe UI"/>
              </a:rPr>
              <a:t>ChatGPT</a:t>
            </a:r>
            <a:endParaRPr kumimoji="0" lang="en-US" sz="1100" b="0" i="0" u="none" strike="noStrike" kern="1200" cap="none" spc="0" normalizeH="0" baseline="0" noProof="0" dirty="0">
              <a:ln>
                <a:noFill/>
              </a:ln>
              <a:solidFill>
                <a:prstClr val="white"/>
              </a:solidFill>
              <a:effectLst/>
              <a:uLnTx/>
              <a:uFillTx/>
              <a:latin typeface="Segoe UI"/>
              <a:ea typeface="+mn-ea"/>
              <a:cs typeface="+mn-cs"/>
            </a:endParaRPr>
          </a:p>
        </p:txBody>
      </p:sp>
      <p:sp>
        <p:nvSpPr>
          <p:cNvPr id="30" name="Oval 29">
            <a:extLst>
              <a:ext uri="{FF2B5EF4-FFF2-40B4-BE49-F238E27FC236}">
                <a16:creationId xmlns:a16="http://schemas.microsoft.com/office/drawing/2014/main" id="{DCF0661F-D12E-F8FB-AEFC-C3D43A5CD1B5}"/>
              </a:ext>
              <a:ext uri="{C183D7F6-B498-43B3-948B-1728B52AA6E4}">
                <adec:decorative xmlns:adec="http://schemas.microsoft.com/office/drawing/2017/decorative" val="1"/>
              </a:ext>
            </a:extLst>
          </p:cNvPr>
          <p:cNvSpPr/>
          <p:nvPr/>
        </p:nvSpPr>
        <p:spPr bwMode="auto">
          <a:xfrm>
            <a:off x="7276124" y="3377288"/>
            <a:ext cx="137160" cy="137160"/>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033A211A-C7C7-05AA-E6D7-61E3FAF9C385}"/>
              </a:ext>
            </a:extLst>
          </p:cNvPr>
          <p:cNvCxnSpPr>
            <a:cxnSpLocks/>
          </p:cNvCxnSpPr>
          <p:nvPr/>
        </p:nvCxnSpPr>
        <p:spPr>
          <a:xfrm>
            <a:off x="7339896" y="1765130"/>
            <a:ext cx="0" cy="1591056"/>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F5D3046C-C0D4-D00B-1307-AD2D902C39BA}"/>
              </a:ext>
            </a:extLst>
          </p:cNvPr>
          <p:cNvSpPr txBox="1"/>
          <p:nvPr/>
        </p:nvSpPr>
        <p:spPr>
          <a:xfrm>
            <a:off x="7371705" y="1779601"/>
            <a:ext cx="1217062" cy="430887"/>
          </a:xfrm>
          <a:prstGeom prst="rect">
            <a:avLst/>
          </a:prstGeom>
          <a:noFill/>
        </p:spPr>
        <p:txBody>
          <a:bodyPr wrap="square" lIns="91440">
            <a:spAutoFit/>
          </a:bodyPr>
          <a:lstStyle/>
          <a:p>
            <a:pPr lvl="0" defTabSz="914367">
              <a:defRPr/>
            </a:pPr>
            <a:r>
              <a:rPr lang="en-US" altLang="zh-CN" sz="1100" dirty="0">
                <a:solidFill>
                  <a:prstClr val="white"/>
                </a:solidFill>
                <a:latin typeface="Segoe UI Semibold" panose="020B0702040204020203" pitchFamily="34" charset="0"/>
                <a:cs typeface="Segoe UI Semibold" panose="020B0702040204020203" pitchFamily="34" charset="0"/>
              </a:rPr>
              <a:t>2022 </a:t>
            </a:r>
            <a:r>
              <a:rPr lang="zh-CN" altLang="en-US" sz="1100" dirty="0">
                <a:solidFill>
                  <a:prstClr val="white"/>
                </a:solidFill>
                <a:latin typeface="Segoe UI Semibold" panose="020B0702040204020203" pitchFamily="34" charset="0"/>
                <a:cs typeface="Segoe UI Semibold" panose="020B0702040204020203" pitchFamily="34" charset="0"/>
              </a:rPr>
              <a:t>年 </a:t>
            </a:r>
            <a:r>
              <a:rPr lang="en-US" altLang="zh-CN" sz="1100" dirty="0">
                <a:solidFill>
                  <a:prstClr val="white"/>
                </a:solidFill>
                <a:latin typeface="Segoe UI Semibold" panose="020B0702040204020203" pitchFamily="34" charset="0"/>
                <a:cs typeface="Segoe UI Semibold" panose="020B0702040204020203" pitchFamily="34" charset="0"/>
              </a:rPr>
              <a:t>11 </a:t>
            </a:r>
            <a:r>
              <a:rPr lang="zh-CN" altLang="en-US" sz="1100" dirty="0">
                <a:solidFill>
                  <a:prstClr val="white"/>
                </a:solidFill>
                <a:latin typeface="Segoe UI Semibold" panose="020B0702040204020203" pitchFamily="34" charset="0"/>
                <a:cs typeface="Segoe UI Semibold" panose="020B0702040204020203" pitchFamily="34" charset="0"/>
              </a:rPr>
              <a:t>月
</a:t>
            </a:r>
            <a:endParaRPr kumimoji="0" lang="en-US" sz="11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47" name="Rectangle 9">
            <a:extLst>
              <a:ext uri="{FF2B5EF4-FFF2-40B4-BE49-F238E27FC236}">
                <a16:creationId xmlns:a16="http://schemas.microsoft.com/office/drawing/2014/main" id="{2CDC6558-6C60-270E-A23A-0FF5AAB6B8E5}"/>
              </a:ext>
            </a:extLst>
          </p:cNvPr>
          <p:cNvSpPr/>
          <p:nvPr/>
        </p:nvSpPr>
        <p:spPr bwMode="auto">
          <a:xfrm>
            <a:off x="631773" y="458492"/>
            <a:ext cx="5908876" cy="443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rPr>
              <a:t>OpenAI </a:t>
            </a: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与 </a:t>
            </a:r>
            <a:r>
              <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rPr>
              <a:t>Microsoft </a:t>
            </a: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的战略合作 </a:t>
            </a:r>
            <a:endPar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endParaRPr>
          </a:p>
        </p:txBody>
      </p:sp>
    </p:spTree>
    <p:extLst>
      <p:ext uri="{BB962C8B-B14F-4D97-AF65-F5344CB8AC3E}">
        <p14:creationId xmlns:p14="http://schemas.microsoft.com/office/powerpoint/2010/main" val="22498620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250"/>
                                        <p:tgtEl>
                                          <p:spTgt spid="32"/>
                                        </p:tgtEl>
                                      </p:cBhvr>
                                    </p:animEffect>
                                  </p:childTnLst>
                                </p:cTn>
                              </p:par>
                              <p:par>
                                <p:cTn id="11" presetID="42" presetClass="path" presetSubtype="0" decel="100000" fill="hold" grpId="1" nodeType="withEffect">
                                  <p:stCondLst>
                                    <p:cond delay="0"/>
                                  </p:stCondLst>
                                  <p:childTnLst>
                                    <p:animMotion origin="layout" path="M 0.01146 3.7037E-6 L -6.25E-7 3.7037E-6 " pathEditMode="relative" rAng="0" ptsTypes="AA">
                                      <p:cBhvr>
                                        <p:cTn id="12" dur="500" fill="hold"/>
                                        <p:tgtEl>
                                          <p:spTgt spid="32"/>
                                        </p:tgtEl>
                                        <p:attrNameLst>
                                          <p:attrName>ppt_x</p:attrName>
                                          <p:attrName>ppt_y</p:attrName>
                                        </p:attrNameLst>
                                      </p:cBhvr>
                                      <p:rCtr x="-573" y="0"/>
                                    </p:animMotion>
                                  </p:childTnLst>
                                </p:cTn>
                              </p:par>
                              <p:par>
                                <p:cTn id="13" presetID="10"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250"/>
                                        <p:tgtEl>
                                          <p:spTgt spid="29"/>
                                        </p:tgtEl>
                                      </p:cBhvr>
                                    </p:animEffect>
                                  </p:childTnLst>
                                </p:cTn>
                              </p:par>
                              <p:par>
                                <p:cTn id="16" presetID="42" presetClass="path" presetSubtype="0" decel="100000" fill="hold" nodeType="withEffect">
                                  <p:stCondLst>
                                    <p:cond delay="0"/>
                                  </p:stCondLst>
                                  <p:childTnLst>
                                    <p:animMotion origin="layout" path="M 0.01146 3.7037E-6 L -6.25E-7 3.7037E-6 " pathEditMode="relative" rAng="0" ptsTypes="AA">
                                      <p:cBhvr>
                                        <p:cTn id="17" dur="500" fill="hold"/>
                                        <p:tgtEl>
                                          <p:spTgt spid="29"/>
                                        </p:tgtEl>
                                        <p:attrNameLst>
                                          <p:attrName>ppt_x</p:attrName>
                                          <p:attrName>ppt_y</p:attrName>
                                        </p:attrNameLst>
                                      </p:cBhvr>
                                      <p:rCtr x="-573" y="0"/>
                                    </p:animMotion>
                                  </p:childTnLst>
                                </p:cTn>
                              </p:par>
                              <p:par>
                                <p:cTn id="18" presetID="10"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250"/>
                                        <p:tgtEl>
                                          <p:spTgt spid="23"/>
                                        </p:tgtEl>
                                      </p:cBhvr>
                                    </p:animEffect>
                                  </p:childTnLst>
                                </p:cTn>
                              </p:par>
                              <p:par>
                                <p:cTn id="21" presetID="42" presetClass="path" presetSubtype="0" decel="100000" fill="hold" grpId="1" nodeType="withEffect">
                                  <p:stCondLst>
                                    <p:cond delay="0"/>
                                  </p:stCondLst>
                                  <p:childTnLst>
                                    <p:animMotion origin="layout" path="M 0.01145 -1.11111E-6 L 4.58333E-6 -1.11111E-6 " pathEditMode="relative" rAng="0" ptsTypes="AA">
                                      <p:cBhvr>
                                        <p:cTn id="22" dur="500" fill="hold"/>
                                        <p:tgtEl>
                                          <p:spTgt spid="23"/>
                                        </p:tgtEl>
                                        <p:attrNameLst>
                                          <p:attrName>ppt_x</p:attrName>
                                          <p:attrName>ppt_y</p:attrName>
                                        </p:attrNameLst>
                                      </p:cBhvr>
                                      <p:rCtr x="-573" y="0"/>
                                    </p:animMotion>
                                  </p:childTnLst>
                                </p:cTn>
                              </p:par>
                              <p:par>
                                <p:cTn id="23" presetID="10"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250"/>
                                        <p:tgtEl>
                                          <p:spTgt spid="24"/>
                                        </p:tgtEl>
                                      </p:cBhvr>
                                    </p:animEffect>
                                  </p:childTnLst>
                                </p:cTn>
                              </p:par>
                              <p:par>
                                <p:cTn id="26" presetID="42" presetClass="path" presetSubtype="0" decel="100000" fill="hold" grpId="1" nodeType="withEffect">
                                  <p:stCondLst>
                                    <p:cond delay="0"/>
                                  </p:stCondLst>
                                  <p:childTnLst>
                                    <p:animMotion origin="layout" path="M 0.01146 3.7037E-6 L -6.25E-7 3.7037E-6 " pathEditMode="relative" rAng="0" ptsTypes="AA">
                                      <p:cBhvr>
                                        <p:cTn id="27" dur="500" fill="hold"/>
                                        <p:tgtEl>
                                          <p:spTgt spid="24"/>
                                        </p:tgtEl>
                                        <p:attrNameLst>
                                          <p:attrName>ppt_x</p:attrName>
                                          <p:attrName>ppt_y</p:attrName>
                                        </p:attrNameLst>
                                      </p:cBhvr>
                                      <p:rCtr x="-573" y="0"/>
                                    </p:animMotion>
                                  </p:childTnLst>
                                </p:cTn>
                              </p:par>
                              <p:par>
                                <p:cTn id="28" presetID="10" presetClass="entr" presetSubtype="0" fill="hold" grpId="0" nodeType="withEffect">
                                  <p:stCondLst>
                                    <p:cond delay="5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250"/>
                                        <p:tgtEl>
                                          <p:spTgt spid="33"/>
                                        </p:tgtEl>
                                      </p:cBhvr>
                                    </p:animEffect>
                                  </p:childTnLst>
                                </p:cTn>
                              </p:par>
                              <p:par>
                                <p:cTn id="31" presetID="42" presetClass="path" presetSubtype="0" decel="100000" fill="hold" grpId="1" nodeType="withEffect">
                                  <p:stCondLst>
                                    <p:cond delay="50"/>
                                  </p:stCondLst>
                                  <p:childTnLst>
                                    <p:animMotion origin="layout" path="M 0.01146 3.7037E-6 L -6.25E-7 3.7037E-6 " pathEditMode="relative" rAng="0" ptsTypes="AA">
                                      <p:cBhvr>
                                        <p:cTn id="32" dur="500" fill="hold"/>
                                        <p:tgtEl>
                                          <p:spTgt spid="33"/>
                                        </p:tgtEl>
                                        <p:attrNameLst>
                                          <p:attrName>ppt_x</p:attrName>
                                          <p:attrName>ppt_y</p:attrName>
                                        </p:attrNameLst>
                                      </p:cBhvr>
                                      <p:rCtr x="-573" y="0"/>
                                    </p:animMotion>
                                  </p:childTnLst>
                                </p:cTn>
                              </p:par>
                              <p:par>
                                <p:cTn id="33" presetID="10" presetClass="entr" presetSubtype="0" fill="hold" nodeType="withEffect">
                                  <p:stCondLst>
                                    <p:cond delay="5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250"/>
                                        <p:tgtEl>
                                          <p:spTgt spid="39"/>
                                        </p:tgtEl>
                                      </p:cBhvr>
                                    </p:animEffect>
                                  </p:childTnLst>
                                </p:cTn>
                              </p:par>
                              <p:par>
                                <p:cTn id="36" presetID="42" presetClass="path" presetSubtype="0" decel="100000" fill="hold" nodeType="withEffect">
                                  <p:stCondLst>
                                    <p:cond delay="50"/>
                                  </p:stCondLst>
                                  <p:childTnLst>
                                    <p:animMotion origin="layout" path="M 0.01146 3.7037E-6 L -6.25E-7 3.7037E-6 " pathEditMode="relative" rAng="0" ptsTypes="AA">
                                      <p:cBhvr>
                                        <p:cTn id="37" dur="500" fill="hold"/>
                                        <p:tgtEl>
                                          <p:spTgt spid="39"/>
                                        </p:tgtEl>
                                        <p:attrNameLst>
                                          <p:attrName>ppt_x</p:attrName>
                                          <p:attrName>ppt_y</p:attrName>
                                        </p:attrNameLst>
                                      </p:cBhvr>
                                      <p:rCtr x="-573" y="0"/>
                                    </p:animMotion>
                                  </p:childTnLst>
                                </p:cTn>
                              </p:par>
                              <p:par>
                                <p:cTn id="38" presetID="10" presetClass="entr" presetSubtype="0" fill="hold" grpId="0" nodeType="withEffect">
                                  <p:stCondLst>
                                    <p:cond delay="5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250"/>
                                        <p:tgtEl>
                                          <p:spTgt spid="20"/>
                                        </p:tgtEl>
                                      </p:cBhvr>
                                    </p:animEffect>
                                  </p:childTnLst>
                                </p:cTn>
                              </p:par>
                              <p:par>
                                <p:cTn id="41" presetID="42" presetClass="path" presetSubtype="0" decel="100000" fill="hold" grpId="1" nodeType="withEffect">
                                  <p:stCondLst>
                                    <p:cond delay="50"/>
                                  </p:stCondLst>
                                  <p:childTnLst>
                                    <p:animMotion origin="layout" path="M 0.01146 1.11111E-6 L -2.08333E-6 1.11111E-6 " pathEditMode="relative" rAng="0" ptsTypes="AA">
                                      <p:cBhvr>
                                        <p:cTn id="42" dur="500" fill="hold"/>
                                        <p:tgtEl>
                                          <p:spTgt spid="20"/>
                                        </p:tgtEl>
                                        <p:attrNameLst>
                                          <p:attrName>ppt_x</p:attrName>
                                          <p:attrName>ppt_y</p:attrName>
                                        </p:attrNameLst>
                                      </p:cBhvr>
                                      <p:rCtr x="-573" y="0"/>
                                    </p:animMotion>
                                  </p:childTnLst>
                                </p:cTn>
                              </p:par>
                              <p:par>
                                <p:cTn id="43" presetID="10" presetClass="entr" presetSubtype="0" fill="hold" grpId="0" nodeType="withEffect">
                                  <p:stCondLst>
                                    <p:cond delay="5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250"/>
                                        <p:tgtEl>
                                          <p:spTgt spid="19"/>
                                        </p:tgtEl>
                                      </p:cBhvr>
                                    </p:animEffect>
                                  </p:childTnLst>
                                </p:cTn>
                              </p:par>
                              <p:par>
                                <p:cTn id="46" presetID="42" presetClass="path" presetSubtype="0" decel="100000" fill="hold" grpId="1" nodeType="withEffect">
                                  <p:stCondLst>
                                    <p:cond delay="50"/>
                                  </p:stCondLst>
                                  <p:childTnLst>
                                    <p:animMotion origin="layout" path="M 0.01146 3.7037E-6 L -6.25E-7 3.7037E-6 " pathEditMode="relative" rAng="0" ptsTypes="AA">
                                      <p:cBhvr>
                                        <p:cTn id="47" dur="500" fill="hold"/>
                                        <p:tgtEl>
                                          <p:spTgt spid="19"/>
                                        </p:tgtEl>
                                        <p:attrNameLst>
                                          <p:attrName>ppt_x</p:attrName>
                                          <p:attrName>ppt_y</p:attrName>
                                        </p:attrNameLst>
                                      </p:cBhvr>
                                      <p:rCtr x="-573" y="0"/>
                                    </p:animMotion>
                                  </p:childTnLst>
                                </p:cTn>
                              </p:par>
                              <p:par>
                                <p:cTn id="48" presetID="10" presetClass="entr" presetSubtype="0" fill="hold" grpId="0" nodeType="withEffect">
                                  <p:stCondLst>
                                    <p:cond delay="1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250"/>
                                        <p:tgtEl>
                                          <p:spTgt spid="34"/>
                                        </p:tgtEl>
                                      </p:cBhvr>
                                    </p:animEffect>
                                  </p:childTnLst>
                                </p:cTn>
                              </p:par>
                              <p:par>
                                <p:cTn id="51" presetID="42" presetClass="path" presetSubtype="0" decel="100000" fill="hold" grpId="1" nodeType="withEffect">
                                  <p:stCondLst>
                                    <p:cond delay="100"/>
                                  </p:stCondLst>
                                  <p:childTnLst>
                                    <p:animMotion origin="layout" path="M 0.01146 3.7037E-6 L -6.25E-7 3.7037E-6 " pathEditMode="relative" rAng="0" ptsTypes="AA">
                                      <p:cBhvr>
                                        <p:cTn id="52" dur="500" fill="hold"/>
                                        <p:tgtEl>
                                          <p:spTgt spid="34"/>
                                        </p:tgtEl>
                                        <p:attrNameLst>
                                          <p:attrName>ppt_x</p:attrName>
                                          <p:attrName>ppt_y</p:attrName>
                                        </p:attrNameLst>
                                      </p:cBhvr>
                                      <p:rCtr x="-573" y="0"/>
                                    </p:animMotion>
                                  </p:childTnLst>
                                </p:cTn>
                              </p:par>
                              <p:par>
                                <p:cTn id="53" presetID="10" presetClass="entr" presetSubtype="0" fill="hold" nodeType="withEffect">
                                  <p:stCondLst>
                                    <p:cond delay="10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250"/>
                                        <p:tgtEl>
                                          <p:spTgt spid="40"/>
                                        </p:tgtEl>
                                      </p:cBhvr>
                                    </p:animEffect>
                                  </p:childTnLst>
                                </p:cTn>
                              </p:par>
                              <p:par>
                                <p:cTn id="56" presetID="42" presetClass="path" presetSubtype="0" decel="100000" fill="hold" nodeType="withEffect">
                                  <p:stCondLst>
                                    <p:cond delay="100"/>
                                  </p:stCondLst>
                                  <p:childTnLst>
                                    <p:animMotion origin="layout" path="M 0.01146 3.7037E-6 L -6.25E-7 3.7037E-6 " pathEditMode="relative" rAng="0" ptsTypes="AA">
                                      <p:cBhvr>
                                        <p:cTn id="57" dur="500" fill="hold"/>
                                        <p:tgtEl>
                                          <p:spTgt spid="40"/>
                                        </p:tgtEl>
                                        <p:attrNameLst>
                                          <p:attrName>ppt_x</p:attrName>
                                          <p:attrName>ppt_y</p:attrName>
                                        </p:attrNameLst>
                                      </p:cBhvr>
                                      <p:rCtr x="-573" y="0"/>
                                    </p:animMotion>
                                  </p:childTnLst>
                                </p:cTn>
                              </p:par>
                              <p:par>
                                <p:cTn id="58" presetID="10" presetClass="entr" presetSubtype="0" fill="hold" grpId="0" nodeType="withEffect">
                                  <p:stCondLst>
                                    <p:cond delay="10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250"/>
                                        <p:tgtEl>
                                          <p:spTgt spid="18"/>
                                        </p:tgtEl>
                                      </p:cBhvr>
                                    </p:animEffect>
                                  </p:childTnLst>
                                </p:cTn>
                              </p:par>
                              <p:par>
                                <p:cTn id="61" presetID="42" presetClass="path" presetSubtype="0" decel="100000" fill="hold" grpId="1" nodeType="withEffect">
                                  <p:stCondLst>
                                    <p:cond delay="100"/>
                                  </p:stCondLst>
                                  <p:childTnLst>
                                    <p:animMotion origin="layout" path="M 0.01146 1.11111E-6 L 6.25E-7 1.11111E-6 " pathEditMode="relative" rAng="0" ptsTypes="AA">
                                      <p:cBhvr>
                                        <p:cTn id="62" dur="500" fill="hold"/>
                                        <p:tgtEl>
                                          <p:spTgt spid="18"/>
                                        </p:tgtEl>
                                        <p:attrNameLst>
                                          <p:attrName>ppt_x</p:attrName>
                                          <p:attrName>ppt_y</p:attrName>
                                        </p:attrNameLst>
                                      </p:cBhvr>
                                      <p:rCtr x="-573" y="0"/>
                                    </p:animMotion>
                                  </p:childTnLst>
                                </p:cTn>
                              </p:par>
                              <p:par>
                                <p:cTn id="63" presetID="10" presetClass="entr" presetSubtype="0" fill="hold" grpId="0" nodeType="withEffect">
                                  <p:stCondLst>
                                    <p:cond delay="10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250"/>
                                        <p:tgtEl>
                                          <p:spTgt spid="17"/>
                                        </p:tgtEl>
                                      </p:cBhvr>
                                    </p:animEffect>
                                  </p:childTnLst>
                                </p:cTn>
                              </p:par>
                              <p:par>
                                <p:cTn id="66" presetID="42" presetClass="path" presetSubtype="0" decel="100000" fill="hold" grpId="1" nodeType="withEffect">
                                  <p:stCondLst>
                                    <p:cond delay="100"/>
                                  </p:stCondLst>
                                  <p:childTnLst>
                                    <p:animMotion origin="layout" path="M 0.01146 3.7037E-6 L -6.25E-7 3.7037E-6 " pathEditMode="relative" rAng="0" ptsTypes="AA">
                                      <p:cBhvr>
                                        <p:cTn id="67" dur="500" fill="hold"/>
                                        <p:tgtEl>
                                          <p:spTgt spid="17"/>
                                        </p:tgtEl>
                                        <p:attrNameLst>
                                          <p:attrName>ppt_x</p:attrName>
                                          <p:attrName>ppt_y</p:attrName>
                                        </p:attrNameLst>
                                      </p:cBhvr>
                                      <p:rCtr x="-573" y="0"/>
                                    </p:animMotion>
                                  </p:childTnLst>
                                </p:cTn>
                              </p:par>
                              <p:par>
                                <p:cTn id="68" presetID="10" presetClass="entr" presetSubtype="0" fill="hold" grpId="0" nodeType="withEffect">
                                  <p:stCondLst>
                                    <p:cond delay="150"/>
                                  </p:stCondLst>
                                  <p:childTnLst>
                                    <p:set>
                                      <p:cBhvr>
                                        <p:cTn id="69" dur="1" fill="hold">
                                          <p:stCondLst>
                                            <p:cond delay="0"/>
                                          </p:stCondLst>
                                        </p:cTn>
                                        <p:tgtEl>
                                          <p:spTgt spid="35"/>
                                        </p:tgtEl>
                                        <p:attrNameLst>
                                          <p:attrName>style.visibility</p:attrName>
                                        </p:attrNameLst>
                                      </p:cBhvr>
                                      <p:to>
                                        <p:strVal val="visible"/>
                                      </p:to>
                                    </p:set>
                                    <p:animEffect transition="in" filter="fade">
                                      <p:cBhvr>
                                        <p:cTn id="70" dur="250"/>
                                        <p:tgtEl>
                                          <p:spTgt spid="35"/>
                                        </p:tgtEl>
                                      </p:cBhvr>
                                    </p:animEffect>
                                  </p:childTnLst>
                                </p:cTn>
                              </p:par>
                              <p:par>
                                <p:cTn id="71" presetID="42" presetClass="path" presetSubtype="0" decel="100000" fill="hold" grpId="1" nodeType="withEffect">
                                  <p:stCondLst>
                                    <p:cond delay="150"/>
                                  </p:stCondLst>
                                  <p:childTnLst>
                                    <p:animMotion origin="layout" path="M 0.01146 3.7037E-6 L -6.25E-7 3.7037E-6 " pathEditMode="relative" rAng="0" ptsTypes="AA">
                                      <p:cBhvr>
                                        <p:cTn id="72" dur="500" fill="hold"/>
                                        <p:tgtEl>
                                          <p:spTgt spid="35"/>
                                        </p:tgtEl>
                                        <p:attrNameLst>
                                          <p:attrName>ppt_x</p:attrName>
                                          <p:attrName>ppt_y</p:attrName>
                                        </p:attrNameLst>
                                      </p:cBhvr>
                                      <p:rCtr x="-573" y="0"/>
                                    </p:animMotion>
                                  </p:childTnLst>
                                </p:cTn>
                              </p:par>
                              <p:par>
                                <p:cTn id="73" presetID="10" presetClass="entr" presetSubtype="0" fill="hold" nodeType="withEffect">
                                  <p:stCondLst>
                                    <p:cond delay="15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250"/>
                                        <p:tgtEl>
                                          <p:spTgt spid="41"/>
                                        </p:tgtEl>
                                      </p:cBhvr>
                                    </p:animEffect>
                                  </p:childTnLst>
                                </p:cTn>
                              </p:par>
                              <p:par>
                                <p:cTn id="76" presetID="42" presetClass="path" presetSubtype="0" decel="100000" fill="hold" nodeType="withEffect">
                                  <p:stCondLst>
                                    <p:cond delay="150"/>
                                  </p:stCondLst>
                                  <p:childTnLst>
                                    <p:animMotion origin="layout" path="M 0.01146 3.7037E-6 L -6.25E-7 3.7037E-6 " pathEditMode="relative" rAng="0" ptsTypes="AA">
                                      <p:cBhvr>
                                        <p:cTn id="77" dur="500" fill="hold"/>
                                        <p:tgtEl>
                                          <p:spTgt spid="41"/>
                                        </p:tgtEl>
                                        <p:attrNameLst>
                                          <p:attrName>ppt_x</p:attrName>
                                          <p:attrName>ppt_y</p:attrName>
                                        </p:attrNameLst>
                                      </p:cBhvr>
                                      <p:rCtr x="-573" y="0"/>
                                    </p:animMotion>
                                  </p:childTnLst>
                                </p:cTn>
                              </p:par>
                              <p:par>
                                <p:cTn id="78" presetID="10" presetClass="entr" presetSubtype="0" fill="hold" grpId="0" nodeType="withEffect">
                                  <p:stCondLst>
                                    <p:cond delay="150"/>
                                  </p:stCondLst>
                                  <p:childTnLst>
                                    <p:set>
                                      <p:cBhvr>
                                        <p:cTn id="79" dur="1" fill="hold">
                                          <p:stCondLst>
                                            <p:cond delay="0"/>
                                          </p:stCondLst>
                                        </p:cTn>
                                        <p:tgtEl>
                                          <p:spTgt spid="26"/>
                                        </p:tgtEl>
                                        <p:attrNameLst>
                                          <p:attrName>style.visibility</p:attrName>
                                        </p:attrNameLst>
                                      </p:cBhvr>
                                      <p:to>
                                        <p:strVal val="visible"/>
                                      </p:to>
                                    </p:set>
                                    <p:animEffect transition="in" filter="fade">
                                      <p:cBhvr>
                                        <p:cTn id="80" dur="250"/>
                                        <p:tgtEl>
                                          <p:spTgt spid="26"/>
                                        </p:tgtEl>
                                      </p:cBhvr>
                                    </p:animEffect>
                                  </p:childTnLst>
                                </p:cTn>
                              </p:par>
                              <p:par>
                                <p:cTn id="81" presetID="42" presetClass="path" presetSubtype="0" decel="100000" fill="hold" grpId="1" nodeType="withEffect">
                                  <p:stCondLst>
                                    <p:cond delay="150"/>
                                  </p:stCondLst>
                                  <p:childTnLst>
                                    <p:animMotion origin="layout" path="M 0.01145 -1.11111E-6 L 5E-6 -1.11111E-6 " pathEditMode="relative" rAng="0" ptsTypes="AA">
                                      <p:cBhvr>
                                        <p:cTn id="82" dur="500" fill="hold"/>
                                        <p:tgtEl>
                                          <p:spTgt spid="26"/>
                                        </p:tgtEl>
                                        <p:attrNameLst>
                                          <p:attrName>ppt_x</p:attrName>
                                          <p:attrName>ppt_y</p:attrName>
                                        </p:attrNameLst>
                                      </p:cBhvr>
                                      <p:rCtr x="-573" y="0"/>
                                    </p:animMotion>
                                  </p:childTnLst>
                                </p:cTn>
                              </p:par>
                              <p:par>
                                <p:cTn id="83" presetID="10" presetClass="entr" presetSubtype="0" fill="hold" grpId="0" nodeType="withEffect">
                                  <p:stCondLst>
                                    <p:cond delay="15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250"/>
                                        <p:tgtEl>
                                          <p:spTgt spid="25"/>
                                        </p:tgtEl>
                                      </p:cBhvr>
                                    </p:animEffect>
                                  </p:childTnLst>
                                </p:cTn>
                              </p:par>
                              <p:par>
                                <p:cTn id="86" presetID="42" presetClass="path" presetSubtype="0" decel="100000" fill="hold" grpId="1" nodeType="withEffect">
                                  <p:stCondLst>
                                    <p:cond delay="150"/>
                                  </p:stCondLst>
                                  <p:childTnLst>
                                    <p:animMotion origin="layout" path="M 0.01146 3.7037E-6 L -6.25E-7 3.7037E-6 " pathEditMode="relative" rAng="0" ptsTypes="AA">
                                      <p:cBhvr>
                                        <p:cTn id="87" dur="500" fill="hold"/>
                                        <p:tgtEl>
                                          <p:spTgt spid="25"/>
                                        </p:tgtEl>
                                        <p:attrNameLst>
                                          <p:attrName>ppt_x</p:attrName>
                                          <p:attrName>ppt_y</p:attrName>
                                        </p:attrNameLst>
                                      </p:cBhvr>
                                      <p:rCtr x="-573" y="0"/>
                                    </p:animMotion>
                                  </p:childTnLst>
                                </p:cTn>
                              </p:par>
                              <p:par>
                                <p:cTn id="88" presetID="10" presetClass="entr" presetSubtype="0" fill="hold" grpId="0" nodeType="withEffect">
                                  <p:stCondLst>
                                    <p:cond delay="200"/>
                                  </p:stCondLst>
                                  <p:childTnLst>
                                    <p:set>
                                      <p:cBhvr>
                                        <p:cTn id="89" dur="1" fill="hold">
                                          <p:stCondLst>
                                            <p:cond delay="0"/>
                                          </p:stCondLst>
                                        </p:cTn>
                                        <p:tgtEl>
                                          <p:spTgt spid="36"/>
                                        </p:tgtEl>
                                        <p:attrNameLst>
                                          <p:attrName>style.visibility</p:attrName>
                                        </p:attrNameLst>
                                      </p:cBhvr>
                                      <p:to>
                                        <p:strVal val="visible"/>
                                      </p:to>
                                    </p:set>
                                    <p:animEffect transition="in" filter="fade">
                                      <p:cBhvr>
                                        <p:cTn id="90" dur="250"/>
                                        <p:tgtEl>
                                          <p:spTgt spid="36"/>
                                        </p:tgtEl>
                                      </p:cBhvr>
                                    </p:animEffect>
                                  </p:childTnLst>
                                </p:cTn>
                              </p:par>
                              <p:par>
                                <p:cTn id="91" presetID="42" presetClass="path" presetSubtype="0" decel="100000" fill="hold" grpId="1" nodeType="withEffect">
                                  <p:stCondLst>
                                    <p:cond delay="200"/>
                                  </p:stCondLst>
                                  <p:childTnLst>
                                    <p:animMotion origin="layout" path="M 0.01146 3.7037E-6 L -6.25E-7 3.7037E-6 " pathEditMode="relative" rAng="0" ptsTypes="AA">
                                      <p:cBhvr>
                                        <p:cTn id="92" dur="500" fill="hold"/>
                                        <p:tgtEl>
                                          <p:spTgt spid="36"/>
                                        </p:tgtEl>
                                        <p:attrNameLst>
                                          <p:attrName>ppt_x</p:attrName>
                                          <p:attrName>ppt_y</p:attrName>
                                        </p:attrNameLst>
                                      </p:cBhvr>
                                      <p:rCtr x="-573" y="0"/>
                                    </p:animMotion>
                                  </p:childTnLst>
                                </p:cTn>
                              </p:par>
                              <p:par>
                                <p:cTn id="93" presetID="10" presetClass="entr" presetSubtype="0" fill="hold" nodeType="withEffect">
                                  <p:stCondLst>
                                    <p:cond delay="200"/>
                                  </p:stCondLst>
                                  <p:childTnLst>
                                    <p:set>
                                      <p:cBhvr>
                                        <p:cTn id="94" dur="1" fill="hold">
                                          <p:stCondLst>
                                            <p:cond delay="0"/>
                                          </p:stCondLst>
                                        </p:cTn>
                                        <p:tgtEl>
                                          <p:spTgt spid="43"/>
                                        </p:tgtEl>
                                        <p:attrNameLst>
                                          <p:attrName>style.visibility</p:attrName>
                                        </p:attrNameLst>
                                      </p:cBhvr>
                                      <p:to>
                                        <p:strVal val="visible"/>
                                      </p:to>
                                    </p:set>
                                    <p:animEffect transition="in" filter="fade">
                                      <p:cBhvr>
                                        <p:cTn id="95" dur="250"/>
                                        <p:tgtEl>
                                          <p:spTgt spid="43"/>
                                        </p:tgtEl>
                                      </p:cBhvr>
                                    </p:animEffect>
                                  </p:childTnLst>
                                </p:cTn>
                              </p:par>
                              <p:par>
                                <p:cTn id="96" presetID="42" presetClass="path" presetSubtype="0" decel="100000" fill="hold" nodeType="withEffect">
                                  <p:stCondLst>
                                    <p:cond delay="200"/>
                                  </p:stCondLst>
                                  <p:childTnLst>
                                    <p:animMotion origin="layout" path="M 0.01146 3.7037E-6 L -6.25E-7 3.7037E-6 " pathEditMode="relative" rAng="0" ptsTypes="AA">
                                      <p:cBhvr>
                                        <p:cTn id="97" dur="500" fill="hold"/>
                                        <p:tgtEl>
                                          <p:spTgt spid="43"/>
                                        </p:tgtEl>
                                        <p:attrNameLst>
                                          <p:attrName>ppt_x</p:attrName>
                                          <p:attrName>ppt_y</p:attrName>
                                        </p:attrNameLst>
                                      </p:cBhvr>
                                      <p:rCtr x="-573" y="0"/>
                                    </p:animMotion>
                                  </p:childTnLst>
                                </p:cTn>
                              </p:par>
                              <p:par>
                                <p:cTn id="98" presetID="10" presetClass="entr" presetSubtype="0" fill="hold" grpId="0" nodeType="withEffect">
                                  <p:stCondLst>
                                    <p:cond delay="200"/>
                                  </p:stCondLst>
                                  <p:childTnLst>
                                    <p:set>
                                      <p:cBhvr>
                                        <p:cTn id="99" dur="1" fill="hold">
                                          <p:stCondLst>
                                            <p:cond delay="0"/>
                                          </p:stCondLst>
                                        </p:cTn>
                                        <p:tgtEl>
                                          <p:spTgt spid="27"/>
                                        </p:tgtEl>
                                        <p:attrNameLst>
                                          <p:attrName>style.visibility</p:attrName>
                                        </p:attrNameLst>
                                      </p:cBhvr>
                                      <p:to>
                                        <p:strVal val="visible"/>
                                      </p:to>
                                    </p:set>
                                    <p:animEffect transition="in" filter="fade">
                                      <p:cBhvr>
                                        <p:cTn id="100" dur="250"/>
                                        <p:tgtEl>
                                          <p:spTgt spid="27"/>
                                        </p:tgtEl>
                                      </p:cBhvr>
                                    </p:animEffect>
                                  </p:childTnLst>
                                </p:cTn>
                              </p:par>
                              <p:par>
                                <p:cTn id="101" presetID="42" presetClass="path" presetSubtype="0" decel="100000" fill="hold" grpId="1" nodeType="withEffect">
                                  <p:stCondLst>
                                    <p:cond delay="200"/>
                                  </p:stCondLst>
                                  <p:childTnLst>
                                    <p:animMotion origin="layout" path="M 0.01146 -1.11111E-6 L -8.33333E-7 -1.11111E-6 " pathEditMode="relative" rAng="0" ptsTypes="AA">
                                      <p:cBhvr>
                                        <p:cTn id="102" dur="500" fill="hold"/>
                                        <p:tgtEl>
                                          <p:spTgt spid="27"/>
                                        </p:tgtEl>
                                        <p:attrNameLst>
                                          <p:attrName>ppt_x</p:attrName>
                                          <p:attrName>ppt_y</p:attrName>
                                        </p:attrNameLst>
                                      </p:cBhvr>
                                      <p:rCtr x="-573" y="0"/>
                                    </p:animMotion>
                                  </p:childTnLst>
                                </p:cTn>
                              </p:par>
                              <p:par>
                                <p:cTn id="103" presetID="10" presetClass="entr" presetSubtype="0" fill="hold" grpId="0" nodeType="withEffect">
                                  <p:stCondLst>
                                    <p:cond delay="200"/>
                                  </p:stCondLst>
                                  <p:childTnLst>
                                    <p:set>
                                      <p:cBhvr>
                                        <p:cTn id="104" dur="1" fill="hold">
                                          <p:stCondLst>
                                            <p:cond delay="0"/>
                                          </p:stCondLst>
                                        </p:cTn>
                                        <p:tgtEl>
                                          <p:spTgt spid="28"/>
                                        </p:tgtEl>
                                        <p:attrNameLst>
                                          <p:attrName>style.visibility</p:attrName>
                                        </p:attrNameLst>
                                      </p:cBhvr>
                                      <p:to>
                                        <p:strVal val="visible"/>
                                      </p:to>
                                    </p:set>
                                    <p:animEffect transition="in" filter="fade">
                                      <p:cBhvr>
                                        <p:cTn id="105" dur="250"/>
                                        <p:tgtEl>
                                          <p:spTgt spid="28"/>
                                        </p:tgtEl>
                                      </p:cBhvr>
                                    </p:animEffect>
                                  </p:childTnLst>
                                </p:cTn>
                              </p:par>
                              <p:par>
                                <p:cTn id="106" presetID="42" presetClass="path" presetSubtype="0" decel="100000" fill="hold" grpId="1" nodeType="withEffect">
                                  <p:stCondLst>
                                    <p:cond delay="200"/>
                                  </p:stCondLst>
                                  <p:childTnLst>
                                    <p:animMotion origin="layout" path="M 0.01146 3.7037E-6 L -6.25E-7 3.7037E-6 " pathEditMode="relative" rAng="0" ptsTypes="AA">
                                      <p:cBhvr>
                                        <p:cTn id="107" dur="500" fill="hold"/>
                                        <p:tgtEl>
                                          <p:spTgt spid="28"/>
                                        </p:tgtEl>
                                        <p:attrNameLst>
                                          <p:attrName>ppt_x</p:attrName>
                                          <p:attrName>ppt_y</p:attrName>
                                        </p:attrNameLst>
                                      </p:cBhvr>
                                      <p:rCtr x="-573" y="0"/>
                                    </p:animMotion>
                                  </p:childTnLst>
                                </p:cTn>
                              </p:par>
                              <p:par>
                                <p:cTn id="108" presetID="10" presetClass="entr" presetSubtype="0" fill="hold" grpId="0" nodeType="withEffect">
                                  <p:stCondLst>
                                    <p:cond delay="250"/>
                                  </p:stCondLst>
                                  <p:childTnLst>
                                    <p:set>
                                      <p:cBhvr>
                                        <p:cTn id="109" dur="1" fill="hold">
                                          <p:stCondLst>
                                            <p:cond delay="0"/>
                                          </p:stCondLst>
                                        </p:cTn>
                                        <p:tgtEl>
                                          <p:spTgt spid="37"/>
                                        </p:tgtEl>
                                        <p:attrNameLst>
                                          <p:attrName>style.visibility</p:attrName>
                                        </p:attrNameLst>
                                      </p:cBhvr>
                                      <p:to>
                                        <p:strVal val="visible"/>
                                      </p:to>
                                    </p:set>
                                    <p:animEffect transition="in" filter="fade">
                                      <p:cBhvr>
                                        <p:cTn id="110" dur="250"/>
                                        <p:tgtEl>
                                          <p:spTgt spid="37"/>
                                        </p:tgtEl>
                                      </p:cBhvr>
                                    </p:animEffect>
                                  </p:childTnLst>
                                </p:cTn>
                              </p:par>
                              <p:par>
                                <p:cTn id="111" presetID="42" presetClass="path" presetSubtype="0" decel="100000" fill="hold" grpId="1" nodeType="withEffect">
                                  <p:stCondLst>
                                    <p:cond delay="250"/>
                                  </p:stCondLst>
                                  <p:childTnLst>
                                    <p:animMotion origin="layout" path="M 0.01146 3.7037E-6 L -6.25E-7 3.7037E-6 " pathEditMode="relative" rAng="0" ptsTypes="AA">
                                      <p:cBhvr>
                                        <p:cTn id="112" dur="500" fill="hold"/>
                                        <p:tgtEl>
                                          <p:spTgt spid="37"/>
                                        </p:tgtEl>
                                        <p:attrNameLst>
                                          <p:attrName>ppt_x</p:attrName>
                                          <p:attrName>ppt_y</p:attrName>
                                        </p:attrNameLst>
                                      </p:cBhvr>
                                      <p:rCtr x="-573" y="0"/>
                                    </p:animMotion>
                                  </p:childTnLst>
                                </p:cTn>
                              </p:par>
                              <p:par>
                                <p:cTn id="113" presetID="10" presetClass="entr" presetSubtype="0" fill="hold" nodeType="withEffect">
                                  <p:stCondLst>
                                    <p:cond delay="250"/>
                                  </p:stCondLst>
                                  <p:childTnLst>
                                    <p:set>
                                      <p:cBhvr>
                                        <p:cTn id="114" dur="1" fill="hold">
                                          <p:stCondLst>
                                            <p:cond delay="0"/>
                                          </p:stCondLst>
                                        </p:cTn>
                                        <p:tgtEl>
                                          <p:spTgt spid="44"/>
                                        </p:tgtEl>
                                        <p:attrNameLst>
                                          <p:attrName>style.visibility</p:attrName>
                                        </p:attrNameLst>
                                      </p:cBhvr>
                                      <p:to>
                                        <p:strVal val="visible"/>
                                      </p:to>
                                    </p:set>
                                    <p:animEffect transition="in" filter="fade">
                                      <p:cBhvr>
                                        <p:cTn id="115" dur="250"/>
                                        <p:tgtEl>
                                          <p:spTgt spid="44"/>
                                        </p:tgtEl>
                                      </p:cBhvr>
                                    </p:animEffect>
                                  </p:childTnLst>
                                </p:cTn>
                              </p:par>
                              <p:par>
                                <p:cTn id="116" presetID="42" presetClass="path" presetSubtype="0" decel="100000" fill="hold" nodeType="withEffect">
                                  <p:stCondLst>
                                    <p:cond delay="250"/>
                                  </p:stCondLst>
                                  <p:childTnLst>
                                    <p:animMotion origin="layout" path="M 0.01146 3.7037E-6 L -6.25E-7 3.7037E-6 " pathEditMode="relative" rAng="0" ptsTypes="AA">
                                      <p:cBhvr>
                                        <p:cTn id="117" dur="500" fill="hold"/>
                                        <p:tgtEl>
                                          <p:spTgt spid="44"/>
                                        </p:tgtEl>
                                        <p:attrNameLst>
                                          <p:attrName>ppt_x</p:attrName>
                                          <p:attrName>ppt_y</p:attrName>
                                        </p:attrNameLst>
                                      </p:cBhvr>
                                      <p:rCtr x="-573" y="0"/>
                                    </p:animMotion>
                                  </p:childTnLst>
                                </p:cTn>
                              </p:par>
                              <p:par>
                                <p:cTn id="118" presetID="10" presetClass="entr" presetSubtype="0" fill="hold" grpId="0" nodeType="withEffect">
                                  <p:stCondLst>
                                    <p:cond delay="250"/>
                                  </p:stCondLst>
                                  <p:childTnLst>
                                    <p:set>
                                      <p:cBhvr>
                                        <p:cTn id="119" dur="1" fill="hold">
                                          <p:stCondLst>
                                            <p:cond delay="0"/>
                                          </p:stCondLst>
                                        </p:cTn>
                                        <p:tgtEl>
                                          <p:spTgt spid="14"/>
                                        </p:tgtEl>
                                        <p:attrNameLst>
                                          <p:attrName>style.visibility</p:attrName>
                                        </p:attrNameLst>
                                      </p:cBhvr>
                                      <p:to>
                                        <p:strVal val="visible"/>
                                      </p:to>
                                    </p:set>
                                    <p:animEffect transition="in" filter="fade">
                                      <p:cBhvr>
                                        <p:cTn id="120" dur="250"/>
                                        <p:tgtEl>
                                          <p:spTgt spid="14"/>
                                        </p:tgtEl>
                                      </p:cBhvr>
                                    </p:animEffect>
                                  </p:childTnLst>
                                </p:cTn>
                              </p:par>
                              <p:par>
                                <p:cTn id="121" presetID="42" presetClass="path" presetSubtype="0" decel="100000" fill="hold" grpId="1" nodeType="withEffect">
                                  <p:stCondLst>
                                    <p:cond delay="250"/>
                                  </p:stCondLst>
                                  <p:childTnLst>
                                    <p:animMotion origin="layout" path="M 0.01146 -3.33333E-6 L -3.125E-6 -3.33333E-6 " pathEditMode="relative" rAng="0" ptsTypes="AA">
                                      <p:cBhvr>
                                        <p:cTn id="122" dur="500" fill="hold"/>
                                        <p:tgtEl>
                                          <p:spTgt spid="14"/>
                                        </p:tgtEl>
                                        <p:attrNameLst>
                                          <p:attrName>ppt_x</p:attrName>
                                          <p:attrName>ppt_y</p:attrName>
                                        </p:attrNameLst>
                                      </p:cBhvr>
                                      <p:rCtr x="-573" y="0"/>
                                    </p:animMotion>
                                  </p:childTnLst>
                                </p:cTn>
                              </p:par>
                              <p:par>
                                <p:cTn id="123" presetID="10" presetClass="entr" presetSubtype="0" fill="hold" grpId="0" nodeType="withEffect">
                                  <p:stCondLst>
                                    <p:cond delay="250"/>
                                  </p:stCondLst>
                                  <p:childTnLst>
                                    <p:set>
                                      <p:cBhvr>
                                        <p:cTn id="124" dur="1" fill="hold">
                                          <p:stCondLst>
                                            <p:cond delay="0"/>
                                          </p:stCondLst>
                                        </p:cTn>
                                        <p:tgtEl>
                                          <p:spTgt spid="13"/>
                                        </p:tgtEl>
                                        <p:attrNameLst>
                                          <p:attrName>style.visibility</p:attrName>
                                        </p:attrNameLst>
                                      </p:cBhvr>
                                      <p:to>
                                        <p:strVal val="visible"/>
                                      </p:to>
                                    </p:set>
                                    <p:animEffect transition="in" filter="fade">
                                      <p:cBhvr>
                                        <p:cTn id="125" dur="250"/>
                                        <p:tgtEl>
                                          <p:spTgt spid="13"/>
                                        </p:tgtEl>
                                      </p:cBhvr>
                                    </p:animEffect>
                                  </p:childTnLst>
                                </p:cTn>
                              </p:par>
                              <p:par>
                                <p:cTn id="126" presetID="42" presetClass="path" presetSubtype="0" decel="100000" fill="hold" grpId="1" nodeType="withEffect">
                                  <p:stCondLst>
                                    <p:cond delay="250"/>
                                  </p:stCondLst>
                                  <p:childTnLst>
                                    <p:animMotion origin="layout" path="M 0.01146 3.7037E-6 L -6.25E-7 3.7037E-6 " pathEditMode="relative" rAng="0" ptsTypes="AA">
                                      <p:cBhvr>
                                        <p:cTn id="127" dur="500" fill="hold"/>
                                        <p:tgtEl>
                                          <p:spTgt spid="13"/>
                                        </p:tgtEl>
                                        <p:attrNameLst>
                                          <p:attrName>ppt_x</p:attrName>
                                          <p:attrName>ppt_y</p:attrName>
                                        </p:attrNameLst>
                                      </p:cBhvr>
                                      <p:rCtr x="-573" y="0"/>
                                    </p:animMotion>
                                  </p:childTnLst>
                                </p:cTn>
                              </p:par>
                              <p:par>
                                <p:cTn id="128" presetID="10" presetClass="entr" presetSubtype="0" fill="hold" grpId="0" nodeType="withEffect">
                                  <p:stCondLst>
                                    <p:cond delay="0"/>
                                  </p:stCondLst>
                                  <p:childTnLst>
                                    <p:set>
                                      <p:cBhvr>
                                        <p:cTn id="129" dur="1" fill="hold">
                                          <p:stCondLst>
                                            <p:cond delay="0"/>
                                          </p:stCondLst>
                                        </p:cTn>
                                        <p:tgtEl>
                                          <p:spTgt spid="38"/>
                                        </p:tgtEl>
                                        <p:attrNameLst>
                                          <p:attrName>style.visibility</p:attrName>
                                        </p:attrNameLst>
                                      </p:cBhvr>
                                      <p:to>
                                        <p:strVal val="visible"/>
                                      </p:to>
                                    </p:set>
                                    <p:animEffect transition="in" filter="fade">
                                      <p:cBhvr>
                                        <p:cTn id="130" dur="250"/>
                                        <p:tgtEl>
                                          <p:spTgt spid="38"/>
                                        </p:tgtEl>
                                      </p:cBhvr>
                                    </p:animEffect>
                                  </p:childTnLst>
                                </p:cTn>
                              </p:par>
                              <p:par>
                                <p:cTn id="131" presetID="42" presetClass="path" presetSubtype="0" decel="100000" fill="hold" grpId="1" nodeType="withEffect">
                                  <p:stCondLst>
                                    <p:cond delay="0"/>
                                  </p:stCondLst>
                                  <p:childTnLst>
                                    <p:animMotion origin="layout" path="M 0.01145 1.48148E-6 L 4.58333E-6 1.48148E-6 " pathEditMode="relative" rAng="0" ptsTypes="AA">
                                      <p:cBhvr>
                                        <p:cTn id="132" dur="500" fill="hold"/>
                                        <p:tgtEl>
                                          <p:spTgt spid="38"/>
                                        </p:tgtEl>
                                        <p:attrNameLst>
                                          <p:attrName>ppt_x</p:attrName>
                                          <p:attrName>ppt_y</p:attrName>
                                        </p:attrNameLst>
                                      </p:cBhvr>
                                      <p:rCtr x="-573" y="0"/>
                                    </p:animMotion>
                                  </p:childTnLst>
                                </p:cTn>
                              </p:par>
                              <p:par>
                                <p:cTn id="133" presetID="10" presetClass="entr" presetSubtype="0" fill="hold" grpId="0" nodeType="withEffect">
                                  <p:stCondLst>
                                    <p:cond delay="0"/>
                                  </p:stCondLst>
                                  <p:childTnLst>
                                    <p:set>
                                      <p:cBhvr>
                                        <p:cTn id="134" dur="1" fill="hold">
                                          <p:stCondLst>
                                            <p:cond delay="0"/>
                                          </p:stCondLst>
                                        </p:cTn>
                                        <p:tgtEl>
                                          <p:spTgt spid="31"/>
                                        </p:tgtEl>
                                        <p:attrNameLst>
                                          <p:attrName>style.visibility</p:attrName>
                                        </p:attrNameLst>
                                      </p:cBhvr>
                                      <p:to>
                                        <p:strVal val="visible"/>
                                      </p:to>
                                    </p:set>
                                    <p:animEffect transition="in" filter="fade">
                                      <p:cBhvr>
                                        <p:cTn id="135" dur="250"/>
                                        <p:tgtEl>
                                          <p:spTgt spid="31"/>
                                        </p:tgtEl>
                                      </p:cBhvr>
                                    </p:animEffect>
                                  </p:childTnLst>
                                </p:cTn>
                              </p:par>
                              <p:par>
                                <p:cTn id="136" presetID="42" presetClass="path" presetSubtype="0" decel="100000" fill="hold" grpId="1" nodeType="withEffect">
                                  <p:stCondLst>
                                    <p:cond delay="0"/>
                                  </p:stCondLst>
                                  <p:childTnLst>
                                    <p:animMotion origin="layout" path="M 0.01146 7.40741E-7 L -3.125E-6 7.40741E-7 " pathEditMode="relative" rAng="0" ptsTypes="AA">
                                      <p:cBhvr>
                                        <p:cTn id="137" dur="500" fill="hold"/>
                                        <p:tgtEl>
                                          <p:spTgt spid="31"/>
                                        </p:tgtEl>
                                        <p:attrNameLst>
                                          <p:attrName>ppt_x</p:attrName>
                                          <p:attrName>ppt_y</p:attrName>
                                        </p:attrNameLst>
                                      </p:cBhvr>
                                      <p:rCtr x="-573" y="0"/>
                                    </p:animMotion>
                                  </p:childTnLst>
                                </p:cTn>
                              </p:par>
                              <p:par>
                                <p:cTn id="138" presetID="10" presetClass="entr" presetSubtype="0" fill="hold" grpId="0" nodeType="withEffect">
                                  <p:stCondLst>
                                    <p:cond delay="250"/>
                                  </p:stCondLst>
                                  <p:childTnLst>
                                    <p:set>
                                      <p:cBhvr>
                                        <p:cTn id="139" dur="1" fill="hold">
                                          <p:stCondLst>
                                            <p:cond delay="0"/>
                                          </p:stCondLst>
                                        </p:cTn>
                                        <p:tgtEl>
                                          <p:spTgt spid="50"/>
                                        </p:tgtEl>
                                        <p:attrNameLst>
                                          <p:attrName>style.visibility</p:attrName>
                                        </p:attrNameLst>
                                      </p:cBhvr>
                                      <p:to>
                                        <p:strVal val="visible"/>
                                      </p:to>
                                    </p:set>
                                    <p:animEffect transition="in" filter="fade">
                                      <p:cBhvr>
                                        <p:cTn id="140" dur="250"/>
                                        <p:tgtEl>
                                          <p:spTgt spid="50"/>
                                        </p:tgtEl>
                                      </p:cBhvr>
                                    </p:animEffect>
                                  </p:childTnLst>
                                </p:cTn>
                              </p:par>
                              <p:par>
                                <p:cTn id="141" presetID="42" presetClass="path" presetSubtype="0" decel="100000" fill="hold" grpId="1" nodeType="withEffect">
                                  <p:stCondLst>
                                    <p:cond delay="250"/>
                                  </p:stCondLst>
                                  <p:childTnLst>
                                    <p:animMotion origin="layout" path="M 0.01146 3.7037E-6 L -6.25E-7 3.7037E-6 " pathEditMode="relative" rAng="0" ptsTypes="AA">
                                      <p:cBhvr>
                                        <p:cTn id="142" dur="500" fill="hold"/>
                                        <p:tgtEl>
                                          <p:spTgt spid="50"/>
                                        </p:tgtEl>
                                        <p:attrNameLst>
                                          <p:attrName>ppt_x</p:attrName>
                                          <p:attrName>ppt_y</p:attrName>
                                        </p:attrNameLst>
                                      </p:cBhvr>
                                      <p:rCtr x="-573" y="0"/>
                                    </p:animMotion>
                                  </p:childTnLst>
                                </p:cTn>
                              </p:par>
                              <p:par>
                                <p:cTn id="143" presetID="10" presetClass="entr" presetSubtype="0" fill="hold" grpId="0" nodeType="withEffect">
                                  <p:stCondLst>
                                    <p:cond delay="250"/>
                                  </p:stCondLst>
                                  <p:childTnLst>
                                    <p:set>
                                      <p:cBhvr>
                                        <p:cTn id="144" dur="1" fill="hold">
                                          <p:stCondLst>
                                            <p:cond delay="0"/>
                                          </p:stCondLst>
                                        </p:cTn>
                                        <p:tgtEl>
                                          <p:spTgt spid="2"/>
                                        </p:tgtEl>
                                        <p:attrNameLst>
                                          <p:attrName>style.visibility</p:attrName>
                                        </p:attrNameLst>
                                      </p:cBhvr>
                                      <p:to>
                                        <p:strVal val="visible"/>
                                      </p:to>
                                    </p:set>
                                    <p:animEffect transition="in" filter="fade">
                                      <p:cBhvr>
                                        <p:cTn id="145" dur="250"/>
                                        <p:tgtEl>
                                          <p:spTgt spid="2"/>
                                        </p:tgtEl>
                                      </p:cBhvr>
                                    </p:animEffect>
                                  </p:childTnLst>
                                </p:cTn>
                              </p:par>
                              <p:par>
                                <p:cTn id="146" presetID="42" presetClass="path" presetSubtype="0" decel="100000" fill="hold" grpId="1" nodeType="withEffect">
                                  <p:stCondLst>
                                    <p:cond delay="250"/>
                                  </p:stCondLst>
                                  <p:childTnLst>
                                    <p:animMotion origin="layout" path="M 0.01146 3.7037E-6 L -6.25E-7 3.7037E-6 " pathEditMode="relative" rAng="0" ptsTypes="AA">
                                      <p:cBhvr>
                                        <p:cTn id="147" dur="500" fill="hold"/>
                                        <p:tgtEl>
                                          <p:spTgt spid="2"/>
                                        </p:tgtEl>
                                        <p:attrNameLst>
                                          <p:attrName>ppt_x</p:attrName>
                                          <p:attrName>ppt_y</p:attrName>
                                        </p:attrNameLst>
                                      </p:cBhvr>
                                      <p:rCtr x="-573" y="0"/>
                                    </p:animMotion>
                                  </p:childTnLst>
                                </p:cTn>
                              </p:par>
                              <p:par>
                                <p:cTn id="148" presetID="10" presetClass="entr" presetSubtype="0" fill="hold" nodeType="withEffect">
                                  <p:stCondLst>
                                    <p:cond delay="250"/>
                                  </p:stCondLst>
                                  <p:childTnLst>
                                    <p:set>
                                      <p:cBhvr>
                                        <p:cTn id="149" dur="1" fill="hold">
                                          <p:stCondLst>
                                            <p:cond delay="0"/>
                                          </p:stCondLst>
                                        </p:cTn>
                                        <p:tgtEl>
                                          <p:spTgt spid="4"/>
                                        </p:tgtEl>
                                        <p:attrNameLst>
                                          <p:attrName>style.visibility</p:attrName>
                                        </p:attrNameLst>
                                      </p:cBhvr>
                                      <p:to>
                                        <p:strVal val="visible"/>
                                      </p:to>
                                    </p:set>
                                    <p:animEffect transition="in" filter="fade">
                                      <p:cBhvr>
                                        <p:cTn id="150" dur="250"/>
                                        <p:tgtEl>
                                          <p:spTgt spid="4"/>
                                        </p:tgtEl>
                                      </p:cBhvr>
                                    </p:animEffect>
                                  </p:childTnLst>
                                </p:cTn>
                              </p:par>
                              <p:par>
                                <p:cTn id="151" presetID="42" presetClass="path" presetSubtype="0" decel="100000" fill="hold" nodeType="withEffect">
                                  <p:stCondLst>
                                    <p:cond delay="250"/>
                                  </p:stCondLst>
                                  <p:childTnLst>
                                    <p:animMotion origin="layout" path="M 0.01146 3.7037E-6 L -6.25E-7 3.7037E-6 " pathEditMode="relative" rAng="0" ptsTypes="AA">
                                      <p:cBhvr>
                                        <p:cTn id="152" dur="500" fill="hold"/>
                                        <p:tgtEl>
                                          <p:spTgt spid="4"/>
                                        </p:tgtEl>
                                        <p:attrNameLst>
                                          <p:attrName>ppt_x</p:attrName>
                                          <p:attrName>ppt_y</p:attrName>
                                        </p:attrNameLst>
                                      </p:cBhvr>
                                      <p:rCtr x="-573" y="0"/>
                                    </p:animMotion>
                                  </p:childTnLst>
                                </p:cTn>
                              </p:par>
                              <p:par>
                                <p:cTn id="153" presetID="10" presetClass="entr" presetSubtype="0" fill="hold" grpId="0" nodeType="withEffect">
                                  <p:stCondLst>
                                    <p:cond delay="200"/>
                                  </p:stCondLst>
                                  <p:childTnLst>
                                    <p:set>
                                      <p:cBhvr>
                                        <p:cTn id="154" dur="1" fill="hold">
                                          <p:stCondLst>
                                            <p:cond delay="0"/>
                                          </p:stCondLst>
                                        </p:cTn>
                                        <p:tgtEl>
                                          <p:spTgt spid="7"/>
                                        </p:tgtEl>
                                        <p:attrNameLst>
                                          <p:attrName>style.visibility</p:attrName>
                                        </p:attrNameLst>
                                      </p:cBhvr>
                                      <p:to>
                                        <p:strVal val="visible"/>
                                      </p:to>
                                    </p:set>
                                    <p:animEffect transition="in" filter="fade">
                                      <p:cBhvr>
                                        <p:cTn id="155" dur="250"/>
                                        <p:tgtEl>
                                          <p:spTgt spid="7"/>
                                        </p:tgtEl>
                                      </p:cBhvr>
                                    </p:animEffect>
                                  </p:childTnLst>
                                </p:cTn>
                              </p:par>
                              <p:par>
                                <p:cTn id="156" presetID="42" presetClass="path" presetSubtype="0" decel="100000" fill="hold" grpId="1" nodeType="withEffect">
                                  <p:stCondLst>
                                    <p:cond delay="200"/>
                                  </p:stCondLst>
                                  <p:childTnLst>
                                    <p:animMotion origin="layout" path="M 0.01146 3.7037E-6 L -6.25E-7 3.7037E-6 " pathEditMode="relative" rAng="0" ptsTypes="AA">
                                      <p:cBhvr>
                                        <p:cTn id="157" dur="500" fill="hold"/>
                                        <p:tgtEl>
                                          <p:spTgt spid="7"/>
                                        </p:tgtEl>
                                        <p:attrNameLst>
                                          <p:attrName>ppt_x</p:attrName>
                                          <p:attrName>ppt_y</p:attrName>
                                        </p:attrNameLst>
                                      </p:cBhvr>
                                      <p:rCtr x="-573" y="0"/>
                                    </p:animMotion>
                                  </p:childTnLst>
                                </p:cTn>
                              </p:par>
                              <p:par>
                                <p:cTn id="158" presetID="10" presetClass="entr" presetSubtype="0" fill="hold" nodeType="withEffect">
                                  <p:stCondLst>
                                    <p:cond delay="200"/>
                                  </p:stCondLst>
                                  <p:childTnLst>
                                    <p:set>
                                      <p:cBhvr>
                                        <p:cTn id="159" dur="1" fill="hold">
                                          <p:stCondLst>
                                            <p:cond delay="0"/>
                                          </p:stCondLst>
                                        </p:cTn>
                                        <p:tgtEl>
                                          <p:spTgt spid="8"/>
                                        </p:tgtEl>
                                        <p:attrNameLst>
                                          <p:attrName>style.visibility</p:attrName>
                                        </p:attrNameLst>
                                      </p:cBhvr>
                                      <p:to>
                                        <p:strVal val="visible"/>
                                      </p:to>
                                    </p:set>
                                    <p:animEffect transition="in" filter="fade">
                                      <p:cBhvr>
                                        <p:cTn id="160" dur="250"/>
                                        <p:tgtEl>
                                          <p:spTgt spid="8"/>
                                        </p:tgtEl>
                                      </p:cBhvr>
                                    </p:animEffect>
                                  </p:childTnLst>
                                </p:cTn>
                              </p:par>
                              <p:par>
                                <p:cTn id="161" presetID="42" presetClass="path" presetSubtype="0" decel="100000" fill="hold" nodeType="withEffect">
                                  <p:stCondLst>
                                    <p:cond delay="200"/>
                                  </p:stCondLst>
                                  <p:childTnLst>
                                    <p:animMotion origin="layout" path="M 0.01146 3.7037E-6 L -6.25E-7 3.7037E-6 " pathEditMode="relative" rAng="0" ptsTypes="AA">
                                      <p:cBhvr>
                                        <p:cTn id="162" dur="500" fill="hold"/>
                                        <p:tgtEl>
                                          <p:spTgt spid="8"/>
                                        </p:tgtEl>
                                        <p:attrNameLst>
                                          <p:attrName>ppt_x</p:attrName>
                                          <p:attrName>ppt_y</p:attrName>
                                        </p:attrNameLst>
                                      </p:cBhvr>
                                      <p:rCtr x="-573" y="0"/>
                                    </p:animMotion>
                                  </p:childTnLst>
                                </p:cTn>
                              </p:par>
                              <p:par>
                                <p:cTn id="163" presetID="10" presetClass="entr" presetSubtype="0" fill="hold" grpId="0" nodeType="withEffect">
                                  <p:stCondLst>
                                    <p:cond delay="200"/>
                                  </p:stCondLst>
                                  <p:childTnLst>
                                    <p:set>
                                      <p:cBhvr>
                                        <p:cTn id="164" dur="1" fill="hold">
                                          <p:stCondLst>
                                            <p:cond delay="0"/>
                                          </p:stCondLst>
                                        </p:cTn>
                                        <p:tgtEl>
                                          <p:spTgt spid="5"/>
                                        </p:tgtEl>
                                        <p:attrNameLst>
                                          <p:attrName>style.visibility</p:attrName>
                                        </p:attrNameLst>
                                      </p:cBhvr>
                                      <p:to>
                                        <p:strVal val="visible"/>
                                      </p:to>
                                    </p:set>
                                    <p:animEffect transition="in" filter="fade">
                                      <p:cBhvr>
                                        <p:cTn id="165" dur="250"/>
                                        <p:tgtEl>
                                          <p:spTgt spid="5"/>
                                        </p:tgtEl>
                                      </p:cBhvr>
                                    </p:animEffect>
                                  </p:childTnLst>
                                </p:cTn>
                              </p:par>
                              <p:par>
                                <p:cTn id="166" presetID="42" presetClass="path" presetSubtype="0" decel="100000" fill="hold" grpId="1" nodeType="withEffect">
                                  <p:stCondLst>
                                    <p:cond delay="200"/>
                                  </p:stCondLst>
                                  <p:childTnLst>
                                    <p:animMotion origin="layout" path="M 0.01146 -1.11111E-6 L -8.33333E-7 -1.11111E-6 " pathEditMode="relative" rAng="0" ptsTypes="AA">
                                      <p:cBhvr>
                                        <p:cTn id="167" dur="500" fill="hold"/>
                                        <p:tgtEl>
                                          <p:spTgt spid="5"/>
                                        </p:tgtEl>
                                        <p:attrNameLst>
                                          <p:attrName>ppt_x</p:attrName>
                                          <p:attrName>ppt_y</p:attrName>
                                        </p:attrNameLst>
                                      </p:cBhvr>
                                      <p:rCtr x="-573" y="0"/>
                                    </p:animMotion>
                                  </p:childTnLst>
                                </p:cTn>
                              </p:par>
                              <p:par>
                                <p:cTn id="168" presetID="10" presetClass="entr" presetSubtype="0" fill="hold" grpId="0" nodeType="withEffect">
                                  <p:stCondLst>
                                    <p:cond delay="200"/>
                                  </p:stCondLst>
                                  <p:childTnLst>
                                    <p:set>
                                      <p:cBhvr>
                                        <p:cTn id="169" dur="1" fill="hold">
                                          <p:stCondLst>
                                            <p:cond delay="0"/>
                                          </p:stCondLst>
                                        </p:cTn>
                                        <p:tgtEl>
                                          <p:spTgt spid="6"/>
                                        </p:tgtEl>
                                        <p:attrNameLst>
                                          <p:attrName>style.visibility</p:attrName>
                                        </p:attrNameLst>
                                      </p:cBhvr>
                                      <p:to>
                                        <p:strVal val="visible"/>
                                      </p:to>
                                    </p:set>
                                    <p:animEffect transition="in" filter="fade">
                                      <p:cBhvr>
                                        <p:cTn id="170" dur="250"/>
                                        <p:tgtEl>
                                          <p:spTgt spid="6"/>
                                        </p:tgtEl>
                                      </p:cBhvr>
                                    </p:animEffect>
                                  </p:childTnLst>
                                </p:cTn>
                              </p:par>
                              <p:par>
                                <p:cTn id="171" presetID="42" presetClass="path" presetSubtype="0" decel="100000" fill="hold" grpId="1" nodeType="withEffect">
                                  <p:stCondLst>
                                    <p:cond delay="200"/>
                                  </p:stCondLst>
                                  <p:childTnLst>
                                    <p:animMotion origin="layout" path="M 0.01146 3.7037E-6 L -6.25E-7 3.7037E-6 " pathEditMode="relative" rAng="0" ptsTypes="AA">
                                      <p:cBhvr>
                                        <p:cTn id="172" dur="500" fill="hold"/>
                                        <p:tgtEl>
                                          <p:spTgt spid="6"/>
                                        </p:tgtEl>
                                        <p:attrNameLst>
                                          <p:attrName>ppt_x</p:attrName>
                                          <p:attrName>ppt_y</p:attrName>
                                        </p:attrNameLst>
                                      </p:cBhvr>
                                      <p:rCtr x="-573" y="0"/>
                                    </p:animMotion>
                                  </p:childTnLst>
                                </p:cTn>
                              </p:par>
                              <p:par>
                                <p:cTn id="173" presetID="10" presetClass="entr" presetSubtype="0" fill="hold" grpId="0" nodeType="withEffect">
                                  <p:stCondLst>
                                    <p:cond delay="200"/>
                                  </p:stCondLst>
                                  <p:childTnLst>
                                    <p:set>
                                      <p:cBhvr>
                                        <p:cTn id="174" dur="1" fill="hold">
                                          <p:stCondLst>
                                            <p:cond delay="0"/>
                                          </p:stCondLst>
                                        </p:cTn>
                                        <p:tgtEl>
                                          <p:spTgt spid="53"/>
                                        </p:tgtEl>
                                        <p:attrNameLst>
                                          <p:attrName>style.visibility</p:attrName>
                                        </p:attrNameLst>
                                      </p:cBhvr>
                                      <p:to>
                                        <p:strVal val="visible"/>
                                      </p:to>
                                    </p:set>
                                    <p:animEffect transition="in" filter="fade">
                                      <p:cBhvr>
                                        <p:cTn id="175" dur="250"/>
                                        <p:tgtEl>
                                          <p:spTgt spid="53"/>
                                        </p:tgtEl>
                                      </p:cBhvr>
                                    </p:animEffect>
                                  </p:childTnLst>
                                </p:cTn>
                              </p:par>
                              <p:par>
                                <p:cTn id="176" presetID="42" presetClass="path" presetSubtype="0" decel="100000" fill="hold" grpId="1" nodeType="withEffect">
                                  <p:stCondLst>
                                    <p:cond delay="200"/>
                                  </p:stCondLst>
                                  <p:childTnLst>
                                    <p:animMotion origin="layout" path="M 0.01146 3.7037E-6 L -6.25E-7 3.7037E-6 " pathEditMode="relative" rAng="0" ptsTypes="AA">
                                      <p:cBhvr>
                                        <p:cTn id="177" dur="500" fill="hold"/>
                                        <p:tgtEl>
                                          <p:spTgt spid="53"/>
                                        </p:tgtEl>
                                        <p:attrNameLst>
                                          <p:attrName>ppt_x</p:attrName>
                                          <p:attrName>ppt_y</p:attrName>
                                        </p:attrNameLst>
                                      </p:cBhvr>
                                      <p:rCtr x="-573" y="0"/>
                                    </p:animMotion>
                                  </p:childTnLst>
                                </p:cTn>
                              </p:par>
                              <p:par>
                                <p:cTn id="178" presetID="10" presetClass="entr" presetSubtype="0" fill="hold" nodeType="withEffect">
                                  <p:stCondLst>
                                    <p:cond delay="200"/>
                                  </p:stCondLst>
                                  <p:childTnLst>
                                    <p:set>
                                      <p:cBhvr>
                                        <p:cTn id="179" dur="1" fill="hold">
                                          <p:stCondLst>
                                            <p:cond delay="0"/>
                                          </p:stCondLst>
                                        </p:cTn>
                                        <p:tgtEl>
                                          <p:spTgt spid="54"/>
                                        </p:tgtEl>
                                        <p:attrNameLst>
                                          <p:attrName>style.visibility</p:attrName>
                                        </p:attrNameLst>
                                      </p:cBhvr>
                                      <p:to>
                                        <p:strVal val="visible"/>
                                      </p:to>
                                    </p:set>
                                    <p:animEffect transition="in" filter="fade">
                                      <p:cBhvr>
                                        <p:cTn id="180" dur="250"/>
                                        <p:tgtEl>
                                          <p:spTgt spid="54"/>
                                        </p:tgtEl>
                                      </p:cBhvr>
                                    </p:animEffect>
                                  </p:childTnLst>
                                </p:cTn>
                              </p:par>
                              <p:par>
                                <p:cTn id="181" presetID="42" presetClass="path" presetSubtype="0" decel="100000" fill="hold" nodeType="withEffect">
                                  <p:stCondLst>
                                    <p:cond delay="200"/>
                                  </p:stCondLst>
                                  <p:childTnLst>
                                    <p:animMotion origin="layout" path="M 0.01146 3.7037E-6 L -6.25E-7 3.7037E-6 " pathEditMode="relative" rAng="0" ptsTypes="AA">
                                      <p:cBhvr>
                                        <p:cTn id="182" dur="500" fill="hold"/>
                                        <p:tgtEl>
                                          <p:spTgt spid="54"/>
                                        </p:tgtEl>
                                        <p:attrNameLst>
                                          <p:attrName>ppt_x</p:attrName>
                                          <p:attrName>ppt_y</p:attrName>
                                        </p:attrNameLst>
                                      </p:cBhvr>
                                      <p:rCtr x="-573" y="0"/>
                                    </p:animMotion>
                                  </p:childTnLst>
                                </p:cTn>
                              </p:par>
                              <p:par>
                                <p:cTn id="183" presetID="10" presetClass="entr" presetSubtype="0" fill="hold" grpId="0" nodeType="withEffect">
                                  <p:stCondLst>
                                    <p:cond delay="200"/>
                                  </p:stCondLst>
                                  <p:childTnLst>
                                    <p:set>
                                      <p:cBhvr>
                                        <p:cTn id="184" dur="1" fill="hold">
                                          <p:stCondLst>
                                            <p:cond delay="0"/>
                                          </p:stCondLst>
                                        </p:cTn>
                                        <p:tgtEl>
                                          <p:spTgt spid="49"/>
                                        </p:tgtEl>
                                        <p:attrNameLst>
                                          <p:attrName>style.visibility</p:attrName>
                                        </p:attrNameLst>
                                      </p:cBhvr>
                                      <p:to>
                                        <p:strVal val="visible"/>
                                      </p:to>
                                    </p:set>
                                    <p:animEffect transition="in" filter="fade">
                                      <p:cBhvr>
                                        <p:cTn id="185" dur="250"/>
                                        <p:tgtEl>
                                          <p:spTgt spid="49"/>
                                        </p:tgtEl>
                                      </p:cBhvr>
                                    </p:animEffect>
                                  </p:childTnLst>
                                </p:cTn>
                              </p:par>
                              <p:par>
                                <p:cTn id="186" presetID="42" presetClass="path" presetSubtype="0" decel="100000" fill="hold" grpId="1" nodeType="withEffect">
                                  <p:stCondLst>
                                    <p:cond delay="200"/>
                                  </p:stCondLst>
                                  <p:childTnLst>
                                    <p:animMotion origin="layout" path="M 0.01146 -1.11111E-6 L -8.33333E-7 -1.11111E-6 " pathEditMode="relative" rAng="0" ptsTypes="AA">
                                      <p:cBhvr>
                                        <p:cTn id="187" dur="500" fill="hold"/>
                                        <p:tgtEl>
                                          <p:spTgt spid="49"/>
                                        </p:tgtEl>
                                        <p:attrNameLst>
                                          <p:attrName>ppt_x</p:attrName>
                                          <p:attrName>ppt_y</p:attrName>
                                        </p:attrNameLst>
                                      </p:cBhvr>
                                      <p:rCtr x="-573" y="0"/>
                                    </p:animMotion>
                                  </p:childTnLst>
                                </p:cTn>
                              </p:par>
                              <p:par>
                                <p:cTn id="188" presetID="10" presetClass="entr" presetSubtype="0" fill="hold" grpId="0" nodeType="withEffect">
                                  <p:stCondLst>
                                    <p:cond delay="200"/>
                                  </p:stCondLst>
                                  <p:childTnLst>
                                    <p:set>
                                      <p:cBhvr>
                                        <p:cTn id="189" dur="1" fill="hold">
                                          <p:stCondLst>
                                            <p:cond delay="0"/>
                                          </p:stCondLst>
                                        </p:cTn>
                                        <p:tgtEl>
                                          <p:spTgt spid="52"/>
                                        </p:tgtEl>
                                        <p:attrNameLst>
                                          <p:attrName>style.visibility</p:attrName>
                                        </p:attrNameLst>
                                      </p:cBhvr>
                                      <p:to>
                                        <p:strVal val="visible"/>
                                      </p:to>
                                    </p:set>
                                    <p:animEffect transition="in" filter="fade">
                                      <p:cBhvr>
                                        <p:cTn id="190" dur="250"/>
                                        <p:tgtEl>
                                          <p:spTgt spid="52"/>
                                        </p:tgtEl>
                                      </p:cBhvr>
                                    </p:animEffect>
                                  </p:childTnLst>
                                </p:cTn>
                              </p:par>
                              <p:par>
                                <p:cTn id="191" presetID="42" presetClass="path" presetSubtype="0" decel="100000" fill="hold" grpId="1" nodeType="withEffect">
                                  <p:stCondLst>
                                    <p:cond delay="200"/>
                                  </p:stCondLst>
                                  <p:childTnLst>
                                    <p:animMotion origin="layout" path="M 0.01146 3.7037E-6 L -6.25E-7 3.7037E-6 " pathEditMode="relative" rAng="0" ptsTypes="AA">
                                      <p:cBhvr>
                                        <p:cTn id="192" dur="500" fill="hold"/>
                                        <p:tgtEl>
                                          <p:spTgt spid="52"/>
                                        </p:tgtEl>
                                        <p:attrNameLst>
                                          <p:attrName>ppt_x</p:attrName>
                                          <p:attrName>ppt_y</p:attrName>
                                        </p:attrNameLst>
                                      </p:cBhvr>
                                      <p:rCtr x="-573" y="0"/>
                                    </p:animMotion>
                                  </p:childTnLst>
                                </p:cTn>
                              </p:par>
                              <p:par>
                                <p:cTn id="193" presetID="10" presetClass="entr" presetSubtype="0" fill="hold" grpId="0" nodeType="withEffect">
                                  <p:stCondLst>
                                    <p:cond delay="250"/>
                                  </p:stCondLst>
                                  <p:childTnLst>
                                    <p:set>
                                      <p:cBhvr>
                                        <p:cTn id="194" dur="1" fill="hold">
                                          <p:stCondLst>
                                            <p:cond delay="0"/>
                                          </p:stCondLst>
                                        </p:cTn>
                                        <p:tgtEl>
                                          <p:spTgt spid="12"/>
                                        </p:tgtEl>
                                        <p:attrNameLst>
                                          <p:attrName>style.visibility</p:attrName>
                                        </p:attrNameLst>
                                      </p:cBhvr>
                                      <p:to>
                                        <p:strVal val="visible"/>
                                      </p:to>
                                    </p:set>
                                    <p:animEffect transition="in" filter="fade">
                                      <p:cBhvr>
                                        <p:cTn id="195" dur="250"/>
                                        <p:tgtEl>
                                          <p:spTgt spid="12"/>
                                        </p:tgtEl>
                                      </p:cBhvr>
                                    </p:animEffect>
                                  </p:childTnLst>
                                </p:cTn>
                              </p:par>
                              <p:par>
                                <p:cTn id="196" presetID="42" presetClass="path" presetSubtype="0" decel="100000" fill="hold" grpId="1" nodeType="withEffect">
                                  <p:stCondLst>
                                    <p:cond delay="250"/>
                                  </p:stCondLst>
                                  <p:childTnLst>
                                    <p:animMotion origin="layout" path="M 0.01146 3.7037E-6 L -6.25E-7 3.7037E-6 " pathEditMode="relative" rAng="0" ptsTypes="AA">
                                      <p:cBhvr>
                                        <p:cTn id="197" dur="500" fill="hold"/>
                                        <p:tgtEl>
                                          <p:spTgt spid="12"/>
                                        </p:tgtEl>
                                        <p:attrNameLst>
                                          <p:attrName>ppt_x</p:attrName>
                                          <p:attrName>ppt_y</p:attrName>
                                        </p:attrNameLst>
                                      </p:cBhvr>
                                      <p:rCtr x="-573" y="0"/>
                                    </p:animMotion>
                                  </p:childTnLst>
                                </p:cTn>
                              </p:par>
                              <p:par>
                                <p:cTn id="198" presetID="10" presetClass="entr" presetSubtype="0" fill="hold" nodeType="withEffect">
                                  <p:stCondLst>
                                    <p:cond delay="250"/>
                                  </p:stCondLst>
                                  <p:childTnLst>
                                    <p:set>
                                      <p:cBhvr>
                                        <p:cTn id="199" dur="1" fill="hold">
                                          <p:stCondLst>
                                            <p:cond delay="0"/>
                                          </p:stCondLst>
                                        </p:cTn>
                                        <p:tgtEl>
                                          <p:spTgt spid="15"/>
                                        </p:tgtEl>
                                        <p:attrNameLst>
                                          <p:attrName>style.visibility</p:attrName>
                                        </p:attrNameLst>
                                      </p:cBhvr>
                                      <p:to>
                                        <p:strVal val="visible"/>
                                      </p:to>
                                    </p:set>
                                    <p:animEffect transition="in" filter="fade">
                                      <p:cBhvr>
                                        <p:cTn id="200" dur="250"/>
                                        <p:tgtEl>
                                          <p:spTgt spid="15"/>
                                        </p:tgtEl>
                                      </p:cBhvr>
                                    </p:animEffect>
                                  </p:childTnLst>
                                </p:cTn>
                              </p:par>
                              <p:par>
                                <p:cTn id="201" presetID="42" presetClass="path" presetSubtype="0" decel="100000" fill="hold" nodeType="withEffect">
                                  <p:stCondLst>
                                    <p:cond delay="250"/>
                                  </p:stCondLst>
                                  <p:childTnLst>
                                    <p:animMotion origin="layout" path="M 0.01146 3.7037E-6 L -6.25E-7 3.7037E-6 " pathEditMode="relative" rAng="0" ptsTypes="AA">
                                      <p:cBhvr>
                                        <p:cTn id="202" dur="500" fill="hold"/>
                                        <p:tgtEl>
                                          <p:spTgt spid="15"/>
                                        </p:tgtEl>
                                        <p:attrNameLst>
                                          <p:attrName>ppt_x</p:attrName>
                                          <p:attrName>ppt_y</p:attrName>
                                        </p:attrNameLst>
                                      </p:cBhvr>
                                      <p:rCtr x="-573" y="0"/>
                                    </p:animMotion>
                                  </p:childTnLst>
                                </p:cTn>
                              </p:par>
                              <p:par>
                                <p:cTn id="203" presetID="10" presetClass="entr" presetSubtype="0" fill="hold" grpId="0" nodeType="withEffect">
                                  <p:stCondLst>
                                    <p:cond delay="250"/>
                                  </p:stCondLst>
                                  <p:childTnLst>
                                    <p:set>
                                      <p:cBhvr>
                                        <p:cTn id="204" dur="1" fill="hold">
                                          <p:stCondLst>
                                            <p:cond delay="0"/>
                                          </p:stCondLst>
                                        </p:cTn>
                                        <p:tgtEl>
                                          <p:spTgt spid="11"/>
                                        </p:tgtEl>
                                        <p:attrNameLst>
                                          <p:attrName>style.visibility</p:attrName>
                                        </p:attrNameLst>
                                      </p:cBhvr>
                                      <p:to>
                                        <p:strVal val="visible"/>
                                      </p:to>
                                    </p:set>
                                    <p:animEffect transition="in" filter="fade">
                                      <p:cBhvr>
                                        <p:cTn id="205" dur="250"/>
                                        <p:tgtEl>
                                          <p:spTgt spid="11"/>
                                        </p:tgtEl>
                                      </p:cBhvr>
                                    </p:animEffect>
                                  </p:childTnLst>
                                </p:cTn>
                              </p:par>
                              <p:par>
                                <p:cTn id="206" presetID="42" presetClass="path" presetSubtype="0" decel="100000" fill="hold" grpId="1" nodeType="withEffect">
                                  <p:stCondLst>
                                    <p:cond delay="250"/>
                                  </p:stCondLst>
                                  <p:childTnLst>
                                    <p:animMotion origin="layout" path="M 0.01146 3.7037E-6 L -6.25E-7 3.7037E-6 " pathEditMode="relative" rAng="0" ptsTypes="AA">
                                      <p:cBhvr>
                                        <p:cTn id="207" dur="500" fill="hold"/>
                                        <p:tgtEl>
                                          <p:spTgt spid="11"/>
                                        </p:tgtEl>
                                        <p:attrNameLst>
                                          <p:attrName>ppt_x</p:attrName>
                                          <p:attrName>ppt_y</p:attrName>
                                        </p:attrNameLst>
                                      </p:cBhvr>
                                      <p:rCtr x="-573" y="0"/>
                                    </p:animMotion>
                                  </p:childTnLst>
                                </p:cTn>
                              </p:par>
                              <p:par>
                                <p:cTn id="208" presetID="10" presetClass="entr" presetSubtype="0" fill="hold" grpId="0" nodeType="withEffect">
                                  <p:stCondLst>
                                    <p:cond delay="250"/>
                                  </p:stCondLst>
                                  <p:childTnLst>
                                    <p:set>
                                      <p:cBhvr>
                                        <p:cTn id="209" dur="1" fill="hold">
                                          <p:stCondLst>
                                            <p:cond delay="0"/>
                                          </p:stCondLst>
                                        </p:cTn>
                                        <p:tgtEl>
                                          <p:spTgt spid="16"/>
                                        </p:tgtEl>
                                        <p:attrNameLst>
                                          <p:attrName>style.visibility</p:attrName>
                                        </p:attrNameLst>
                                      </p:cBhvr>
                                      <p:to>
                                        <p:strVal val="visible"/>
                                      </p:to>
                                    </p:set>
                                    <p:animEffect transition="in" filter="fade">
                                      <p:cBhvr>
                                        <p:cTn id="210" dur="250"/>
                                        <p:tgtEl>
                                          <p:spTgt spid="16"/>
                                        </p:tgtEl>
                                      </p:cBhvr>
                                    </p:animEffect>
                                  </p:childTnLst>
                                </p:cTn>
                              </p:par>
                              <p:par>
                                <p:cTn id="211" presetID="42" presetClass="path" presetSubtype="0" decel="100000" fill="hold" grpId="1" nodeType="withEffect">
                                  <p:stCondLst>
                                    <p:cond delay="250"/>
                                  </p:stCondLst>
                                  <p:childTnLst>
                                    <p:animMotion origin="layout" path="M 0.01146 -3.33333E-6 L -3.125E-6 -3.33333E-6 " pathEditMode="relative" rAng="0" ptsTypes="AA">
                                      <p:cBhvr>
                                        <p:cTn id="212" dur="500" fill="hold"/>
                                        <p:tgtEl>
                                          <p:spTgt spid="16"/>
                                        </p:tgtEl>
                                        <p:attrNameLst>
                                          <p:attrName>ppt_x</p:attrName>
                                          <p:attrName>ppt_y</p:attrName>
                                        </p:attrNameLst>
                                      </p:cBhvr>
                                      <p:rCtr x="-573" y="0"/>
                                    </p:animMotion>
                                  </p:childTnLst>
                                </p:cTn>
                              </p:par>
                              <p:par>
                                <p:cTn id="213" presetID="10" presetClass="entr" presetSubtype="0" fill="hold" grpId="0" nodeType="withEffect">
                                  <p:stCondLst>
                                    <p:cond delay="200"/>
                                  </p:stCondLst>
                                  <p:childTnLst>
                                    <p:set>
                                      <p:cBhvr>
                                        <p:cTn id="214" dur="1" fill="hold">
                                          <p:stCondLst>
                                            <p:cond delay="0"/>
                                          </p:stCondLst>
                                        </p:cTn>
                                        <p:tgtEl>
                                          <p:spTgt spid="21"/>
                                        </p:tgtEl>
                                        <p:attrNameLst>
                                          <p:attrName>style.visibility</p:attrName>
                                        </p:attrNameLst>
                                      </p:cBhvr>
                                      <p:to>
                                        <p:strVal val="visible"/>
                                      </p:to>
                                    </p:set>
                                    <p:animEffect transition="in" filter="fade">
                                      <p:cBhvr>
                                        <p:cTn id="215" dur="250"/>
                                        <p:tgtEl>
                                          <p:spTgt spid="21"/>
                                        </p:tgtEl>
                                      </p:cBhvr>
                                    </p:animEffect>
                                  </p:childTnLst>
                                </p:cTn>
                              </p:par>
                              <p:par>
                                <p:cTn id="216" presetID="42" presetClass="path" presetSubtype="0" decel="100000" fill="hold" grpId="1" nodeType="withEffect">
                                  <p:stCondLst>
                                    <p:cond delay="200"/>
                                  </p:stCondLst>
                                  <p:childTnLst>
                                    <p:animMotion origin="layout" path="M 0.01146 3.7037E-6 L -6.25E-7 3.7037E-6 " pathEditMode="relative" rAng="0" ptsTypes="AA">
                                      <p:cBhvr>
                                        <p:cTn id="217" dur="500" fill="hold"/>
                                        <p:tgtEl>
                                          <p:spTgt spid="21"/>
                                        </p:tgtEl>
                                        <p:attrNameLst>
                                          <p:attrName>ppt_x</p:attrName>
                                          <p:attrName>ppt_y</p:attrName>
                                        </p:attrNameLst>
                                      </p:cBhvr>
                                      <p:rCtr x="-573" y="0"/>
                                    </p:animMotion>
                                  </p:childTnLst>
                                </p:cTn>
                              </p:par>
                              <p:par>
                                <p:cTn id="218" presetID="10" presetClass="entr" presetSubtype="0" fill="hold" grpId="0" nodeType="withEffect">
                                  <p:stCondLst>
                                    <p:cond delay="250"/>
                                  </p:stCondLst>
                                  <p:childTnLst>
                                    <p:set>
                                      <p:cBhvr>
                                        <p:cTn id="219" dur="1" fill="hold">
                                          <p:stCondLst>
                                            <p:cond delay="0"/>
                                          </p:stCondLst>
                                        </p:cTn>
                                        <p:tgtEl>
                                          <p:spTgt spid="30"/>
                                        </p:tgtEl>
                                        <p:attrNameLst>
                                          <p:attrName>style.visibility</p:attrName>
                                        </p:attrNameLst>
                                      </p:cBhvr>
                                      <p:to>
                                        <p:strVal val="visible"/>
                                      </p:to>
                                    </p:set>
                                    <p:animEffect transition="in" filter="fade">
                                      <p:cBhvr>
                                        <p:cTn id="220" dur="250"/>
                                        <p:tgtEl>
                                          <p:spTgt spid="30"/>
                                        </p:tgtEl>
                                      </p:cBhvr>
                                    </p:animEffect>
                                  </p:childTnLst>
                                </p:cTn>
                              </p:par>
                              <p:par>
                                <p:cTn id="221" presetID="42" presetClass="path" presetSubtype="0" decel="100000" fill="hold" grpId="1" nodeType="withEffect">
                                  <p:stCondLst>
                                    <p:cond delay="250"/>
                                  </p:stCondLst>
                                  <p:childTnLst>
                                    <p:animMotion origin="layout" path="M 0.01146 3.7037E-6 L -6.25E-7 3.7037E-6 " pathEditMode="relative" rAng="0" ptsTypes="AA">
                                      <p:cBhvr>
                                        <p:cTn id="222" dur="500" fill="hold"/>
                                        <p:tgtEl>
                                          <p:spTgt spid="30"/>
                                        </p:tgtEl>
                                        <p:attrNameLst>
                                          <p:attrName>ppt_x</p:attrName>
                                          <p:attrName>ppt_y</p:attrName>
                                        </p:attrNameLst>
                                      </p:cBhvr>
                                      <p:rCtr x="-573" y="0"/>
                                    </p:animMotion>
                                  </p:childTnLst>
                                </p:cTn>
                              </p:par>
                              <p:par>
                                <p:cTn id="223" presetID="10" presetClass="entr" presetSubtype="0" fill="hold" nodeType="withEffect">
                                  <p:stCondLst>
                                    <p:cond delay="250"/>
                                  </p:stCondLst>
                                  <p:childTnLst>
                                    <p:set>
                                      <p:cBhvr>
                                        <p:cTn id="224" dur="1" fill="hold">
                                          <p:stCondLst>
                                            <p:cond delay="0"/>
                                          </p:stCondLst>
                                        </p:cTn>
                                        <p:tgtEl>
                                          <p:spTgt spid="42"/>
                                        </p:tgtEl>
                                        <p:attrNameLst>
                                          <p:attrName>style.visibility</p:attrName>
                                        </p:attrNameLst>
                                      </p:cBhvr>
                                      <p:to>
                                        <p:strVal val="visible"/>
                                      </p:to>
                                    </p:set>
                                    <p:animEffect transition="in" filter="fade">
                                      <p:cBhvr>
                                        <p:cTn id="225" dur="250"/>
                                        <p:tgtEl>
                                          <p:spTgt spid="42"/>
                                        </p:tgtEl>
                                      </p:cBhvr>
                                    </p:animEffect>
                                  </p:childTnLst>
                                </p:cTn>
                              </p:par>
                              <p:par>
                                <p:cTn id="226" presetID="42" presetClass="path" presetSubtype="0" decel="100000" fill="hold" nodeType="withEffect">
                                  <p:stCondLst>
                                    <p:cond delay="250"/>
                                  </p:stCondLst>
                                  <p:childTnLst>
                                    <p:animMotion origin="layout" path="M 0.01146 3.7037E-6 L -6.25E-7 3.7037E-6 " pathEditMode="relative" rAng="0" ptsTypes="AA">
                                      <p:cBhvr>
                                        <p:cTn id="227" dur="500" fill="hold"/>
                                        <p:tgtEl>
                                          <p:spTgt spid="42"/>
                                        </p:tgtEl>
                                        <p:attrNameLst>
                                          <p:attrName>ppt_x</p:attrName>
                                          <p:attrName>ppt_y</p:attrName>
                                        </p:attrNameLst>
                                      </p:cBhvr>
                                      <p:rCtr x="-573" y="0"/>
                                    </p:animMotion>
                                  </p:childTnLst>
                                </p:cTn>
                              </p:par>
                              <p:par>
                                <p:cTn id="228" presetID="10" presetClass="entr" presetSubtype="0" fill="hold" grpId="0" nodeType="withEffect">
                                  <p:stCondLst>
                                    <p:cond delay="250"/>
                                  </p:stCondLst>
                                  <p:childTnLst>
                                    <p:set>
                                      <p:cBhvr>
                                        <p:cTn id="229" dur="1" fill="hold">
                                          <p:stCondLst>
                                            <p:cond delay="0"/>
                                          </p:stCondLst>
                                        </p:cTn>
                                        <p:tgtEl>
                                          <p:spTgt spid="22"/>
                                        </p:tgtEl>
                                        <p:attrNameLst>
                                          <p:attrName>style.visibility</p:attrName>
                                        </p:attrNameLst>
                                      </p:cBhvr>
                                      <p:to>
                                        <p:strVal val="visible"/>
                                      </p:to>
                                    </p:set>
                                    <p:animEffect transition="in" filter="fade">
                                      <p:cBhvr>
                                        <p:cTn id="230" dur="250"/>
                                        <p:tgtEl>
                                          <p:spTgt spid="22"/>
                                        </p:tgtEl>
                                      </p:cBhvr>
                                    </p:animEffect>
                                  </p:childTnLst>
                                </p:cTn>
                              </p:par>
                              <p:par>
                                <p:cTn id="231" presetID="42" presetClass="path" presetSubtype="0" decel="100000" fill="hold" grpId="1" nodeType="withEffect">
                                  <p:stCondLst>
                                    <p:cond delay="250"/>
                                  </p:stCondLst>
                                  <p:childTnLst>
                                    <p:animMotion origin="layout" path="M 0.01146 3.7037E-6 L -6.25E-7 3.7037E-6 " pathEditMode="relative" rAng="0" ptsTypes="AA">
                                      <p:cBhvr>
                                        <p:cTn id="232" dur="500" fill="hold"/>
                                        <p:tgtEl>
                                          <p:spTgt spid="22"/>
                                        </p:tgtEl>
                                        <p:attrNameLst>
                                          <p:attrName>ppt_x</p:attrName>
                                          <p:attrName>ppt_y</p:attrName>
                                        </p:attrNameLst>
                                      </p:cBhvr>
                                      <p:rCtr x="-573" y="0"/>
                                    </p:animMotion>
                                  </p:childTnLst>
                                </p:cTn>
                              </p:par>
                              <p:par>
                                <p:cTn id="233" presetID="10" presetClass="entr" presetSubtype="0" fill="hold" grpId="0" nodeType="withEffect">
                                  <p:stCondLst>
                                    <p:cond delay="250"/>
                                  </p:stCondLst>
                                  <p:childTnLst>
                                    <p:set>
                                      <p:cBhvr>
                                        <p:cTn id="234" dur="1" fill="hold">
                                          <p:stCondLst>
                                            <p:cond delay="0"/>
                                          </p:stCondLst>
                                        </p:cTn>
                                        <p:tgtEl>
                                          <p:spTgt spid="45"/>
                                        </p:tgtEl>
                                        <p:attrNameLst>
                                          <p:attrName>style.visibility</p:attrName>
                                        </p:attrNameLst>
                                      </p:cBhvr>
                                      <p:to>
                                        <p:strVal val="visible"/>
                                      </p:to>
                                    </p:set>
                                    <p:animEffect transition="in" filter="fade">
                                      <p:cBhvr>
                                        <p:cTn id="235" dur="250"/>
                                        <p:tgtEl>
                                          <p:spTgt spid="45"/>
                                        </p:tgtEl>
                                      </p:cBhvr>
                                    </p:animEffect>
                                  </p:childTnLst>
                                </p:cTn>
                              </p:par>
                              <p:par>
                                <p:cTn id="236" presetID="42" presetClass="path" presetSubtype="0" decel="100000" fill="hold" grpId="1" nodeType="withEffect">
                                  <p:stCondLst>
                                    <p:cond delay="250"/>
                                  </p:stCondLst>
                                  <p:childTnLst>
                                    <p:animMotion origin="layout" path="M 0.01146 -3.33333E-6 L -3.125E-6 -3.33333E-6 " pathEditMode="relative" rAng="0" ptsTypes="AA">
                                      <p:cBhvr>
                                        <p:cTn id="237" dur="500" fill="hold"/>
                                        <p:tgtEl>
                                          <p:spTgt spid="45"/>
                                        </p:tgtEl>
                                        <p:attrNameLst>
                                          <p:attrName>ppt_x</p:attrName>
                                          <p:attrName>ppt_y</p:attrName>
                                        </p:attrNameLst>
                                      </p:cBhvr>
                                      <p:rCtr x="-5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4" grpId="0"/>
      <p:bldP spid="24" grpId="1"/>
      <p:bldP spid="19" grpId="0"/>
      <p:bldP spid="19" grpId="1"/>
      <p:bldP spid="20" grpId="0"/>
      <p:bldP spid="20" grpId="1"/>
      <p:bldP spid="17" grpId="0"/>
      <p:bldP spid="17" grpId="1"/>
      <p:bldP spid="18" grpId="0"/>
      <p:bldP spid="18" grpId="1"/>
      <p:bldP spid="25" grpId="0"/>
      <p:bldP spid="25" grpId="1"/>
      <p:bldP spid="26" grpId="0"/>
      <p:bldP spid="26" grpId="1"/>
      <p:bldP spid="27" grpId="0"/>
      <p:bldP spid="27" grpId="1"/>
      <p:bldP spid="28" grpId="0"/>
      <p:bldP spid="28" grpId="1"/>
      <p:bldP spid="13" grpId="0"/>
      <p:bldP spid="13" grpId="1"/>
      <p:bldP spid="14" grpId="0"/>
      <p:bldP spid="14" grpId="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1" grpId="0"/>
      <p:bldP spid="31" grpId="1"/>
      <p:bldP spid="38" grpId="0"/>
      <p:bldP spid="38" grpId="1"/>
      <p:bldP spid="50" grpId="0" animBg="1"/>
      <p:bldP spid="50" grpId="1" animBg="1"/>
      <p:bldP spid="2" grpId="0" animBg="1"/>
      <p:bldP spid="2" grpId="1" animBg="1"/>
      <p:bldP spid="5" grpId="0"/>
      <p:bldP spid="5" grpId="1"/>
      <p:bldP spid="6" grpId="0"/>
      <p:bldP spid="6" grpId="1"/>
      <p:bldP spid="7" grpId="0" animBg="1"/>
      <p:bldP spid="7" grpId="1" animBg="1"/>
      <p:bldP spid="49" grpId="0"/>
      <p:bldP spid="49" grpId="1"/>
      <p:bldP spid="52" grpId="0"/>
      <p:bldP spid="52" grpId="1"/>
      <p:bldP spid="53" grpId="0" animBg="1"/>
      <p:bldP spid="53" grpId="1" animBg="1"/>
      <p:bldP spid="11" grpId="0"/>
      <p:bldP spid="11" grpId="1"/>
      <p:bldP spid="12" grpId="0" animBg="1"/>
      <p:bldP spid="12" grpId="1" animBg="1"/>
      <p:bldP spid="16" grpId="0"/>
      <p:bldP spid="16" grpId="1"/>
      <p:bldP spid="21" grpId="0" animBg="1"/>
      <p:bldP spid="21" grpId="1" animBg="1"/>
      <p:bldP spid="22" grpId="0"/>
      <p:bldP spid="22" grpId="1"/>
      <p:bldP spid="30" grpId="0" animBg="1"/>
      <p:bldP spid="30" grpId="1" animBg="1"/>
      <p:bldP spid="45" grpId="0"/>
      <p:bldP spid="45"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B8E1A53A-F950-1E21-EA5A-6E4AE22DBC6B}"/>
              </a:ext>
            </a:extLst>
          </p:cNvPr>
          <p:cNvGraphicFramePr>
            <a:graphicFrameLocks noGrp="1"/>
          </p:cNvGraphicFramePr>
          <p:nvPr/>
        </p:nvGraphicFramePr>
        <p:xfrm>
          <a:off x="853303" y="1145711"/>
          <a:ext cx="10543563" cy="5254187"/>
        </p:xfrm>
        <a:graphic>
          <a:graphicData uri="http://schemas.openxmlformats.org/drawingml/2006/table">
            <a:tbl>
              <a:tblPr firstRow="1" bandRow="1">
                <a:tableStyleId>{5940675A-B579-460E-94D1-54222C63F5DA}</a:tableStyleId>
              </a:tblPr>
              <a:tblGrid>
                <a:gridCol w="2263862">
                  <a:extLst>
                    <a:ext uri="{9D8B030D-6E8A-4147-A177-3AD203B41FA5}">
                      <a16:colId xmlns:a16="http://schemas.microsoft.com/office/drawing/2014/main" val="306153300"/>
                    </a:ext>
                  </a:extLst>
                </a:gridCol>
                <a:gridCol w="3495666">
                  <a:extLst>
                    <a:ext uri="{9D8B030D-6E8A-4147-A177-3AD203B41FA5}">
                      <a16:colId xmlns:a16="http://schemas.microsoft.com/office/drawing/2014/main" val="1759359225"/>
                    </a:ext>
                  </a:extLst>
                </a:gridCol>
                <a:gridCol w="4784035">
                  <a:extLst>
                    <a:ext uri="{9D8B030D-6E8A-4147-A177-3AD203B41FA5}">
                      <a16:colId xmlns:a16="http://schemas.microsoft.com/office/drawing/2014/main" val="57602378"/>
                    </a:ext>
                  </a:extLst>
                </a:gridCol>
              </a:tblGrid>
              <a:tr h="441212">
                <a:tc>
                  <a:txBody>
                    <a:bodyPr/>
                    <a:lstStyle/>
                    <a:p>
                      <a:r>
                        <a:rPr lang="zh-CN" altLang="en-US" b="1" dirty="0"/>
                        <a:t>特性</a:t>
                      </a:r>
                      <a:endParaRPr lang="en-US" b="1" dirty="0"/>
                    </a:p>
                  </a:txBody>
                  <a:tcPr anchor="ctr">
                    <a:solidFill>
                      <a:schemeClr val="bg1">
                        <a:lumMod val="85000"/>
                        <a:lumOff val="15000"/>
                      </a:schemeClr>
                    </a:solidFill>
                  </a:tcPr>
                </a:tc>
                <a:tc>
                  <a:txBody>
                    <a:bodyPr/>
                    <a:lstStyle/>
                    <a:p>
                      <a:r>
                        <a:rPr lang="en-US" b="1"/>
                        <a:t>      OpenAI</a:t>
                      </a:r>
                    </a:p>
                  </a:txBody>
                  <a:tcPr anchor="ctr">
                    <a:solidFill>
                      <a:schemeClr val="bg1">
                        <a:lumMod val="85000"/>
                        <a:lumOff val="15000"/>
                      </a:schemeClr>
                    </a:solidFill>
                  </a:tcPr>
                </a:tc>
                <a:tc>
                  <a:txBody>
                    <a:bodyPr/>
                    <a:lstStyle/>
                    <a:p>
                      <a:r>
                        <a:rPr lang="en-US" b="1" dirty="0"/>
                        <a:t>            </a:t>
                      </a:r>
                      <a:r>
                        <a:rPr lang="en-US" b="1" dirty="0">
                          <a:solidFill>
                            <a:schemeClr val="accent1"/>
                          </a:solidFill>
                        </a:rPr>
                        <a:t>Azure OpenAI</a:t>
                      </a:r>
                    </a:p>
                  </a:txBody>
                  <a:tcPr anchor="ctr">
                    <a:solidFill>
                      <a:schemeClr val="bg1">
                        <a:lumMod val="85000"/>
                        <a:lumOff val="15000"/>
                      </a:schemeClr>
                    </a:solidFill>
                  </a:tcPr>
                </a:tc>
                <a:extLst>
                  <a:ext uri="{0D108BD9-81ED-4DB2-BD59-A6C34878D82A}">
                    <a16:rowId xmlns:a16="http://schemas.microsoft.com/office/drawing/2014/main" val="3043135300"/>
                  </a:ext>
                </a:extLst>
              </a:tr>
              <a:tr h="506920">
                <a:tc>
                  <a:txBody>
                    <a:bodyPr/>
                    <a:lstStyle/>
                    <a:p>
                      <a:r>
                        <a:rPr lang="zh-CN" altLang="en-US" b="1" dirty="0">
                          <a:solidFill>
                            <a:schemeClr val="accent1"/>
                          </a:solidFill>
                        </a:rPr>
                        <a:t>模型种类</a:t>
                      </a:r>
                      <a:endParaRPr lang="en-US" b="1" dirty="0">
                        <a:solidFill>
                          <a:schemeClr val="accent1"/>
                        </a:solidFill>
                      </a:endParaRPr>
                    </a:p>
                  </a:txBody>
                  <a:tcPr anchor="ctr"/>
                </a:tc>
                <a:tc>
                  <a:txBody>
                    <a:bodyPr/>
                    <a:lstStyle/>
                    <a:p>
                      <a:r>
                        <a:rPr lang="zh-CN" altLang="en-US" dirty="0"/>
                        <a:t>语言、视觉、语音</a:t>
                      </a:r>
                      <a:r>
                        <a:rPr lang="en-US" altLang="zh-CN" dirty="0"/>
                        <a:t>…</a:t>
                      </a:r>
                      <a:endParaRPr lang="en-US" dirty="0"/>
                    </a:p>
                  </a:txBody>
                  <a:tcPr anchor="ctr"/>
                </a:tc>
                <a:tc>
                  <a:txBody>
                    <a:bodyPr/>
                    <a:lstStyle/>
                    <a:p>
                      <a:r>
                        <a:rPr lang="zh-CN" altLang="en-US" dirty="0"/>
                        <a:t>基本一致</a:t>
                      </a:r>
                      <a:endParaRPr lang="en-US" altLang="zh-CN" dirty="0"/>
                    </a:p>
                  </a:txBody>
                  <a:tcPr anchor="ctr"/>
                </a:tc>
                <a:extLst>
                  <a:ext uri="{0D108BD9-81ED-4DB2-BD59-A6C34878D82A}">
                    <a16:rowId xmlns:a16="http://schemas.microsoft.com/office/drawing/2014/main" val="2644480310"/>
                  </a:ext>
                </a:extLst>
              </a:tr>
              <a:tr h="506920">
                <a:tc>
                  <a:txBody>
                    <a:bodyPr/>
                    <a:lstStyle/>
                    <a:p>
                      <a:r>
                        <a:rPr lang="zh-CN" altLang="en-US" b="1" dirty="0">
                          <a:solidFill>
                            <a:schemeClr val="accent1"/>
                          </a:solidFill>
                        </a:rPr>
                        <a:t>价格</a:t>
                      </a:r>
                      <a:endParaRPr lang="en-US" b="1" dirty="0">
                        <a:solidFill>
                          <a:schemeClr val="accent1"/>
                        </a:solidFill>
                      </a:endParaRPr>
                    </a:p>
                  </a:txBody>
                  <a:tcPr anchor="ctr"/>
                </a:tc>
                <a:tc>
                  <a:txBody>
                    <a:bodyPr/>
                    <a:lstStyle/>
                    <a:p>
                      <a:r>
                        <a:rPr lang="zh-CN" altLang="en-US" dirty="0"/>
                        <a:t>按标记 </a:t>
                      </a:r>
                      <a:r>
                        <a:rPr lang="en-US" altLang="zh-CN" dirty="0"/>
                        <a:t>(token) </a:t>
                      </a:r>
                      <a:r>
                        <a:rPr lang="zh-CN" altLang="en-US" dirty="0"/>
                        <a:t>数量进行收费</a:t>
                      </a:r>
                      <a:endParaRPr lang="en-US" dirty="0"/>
                    </a:p>
                  </a:txBody>
                  <a:tcPr anchor="ctr"/>
                </a:tc>
                <a:tc>
                  <a:txBody>
                    <a:bodyPr/>
                    <a:lstStyle/>
                    <a:p>
                      <a:r>
                        <a:rPr lang="zh-CN" altLang="en-US" dirty="0"/>
                        <a:t>与</a:t>
                      </a:r>
                      <a:r>
                        <a:rPr lang="en-US" altLang="zh-CN" dirty="0" err="1"/>
                        <a:t>Openai</a:t>
                      </a:r>
                      <a:r>
                        <a:rPr lang="zh-CN" altLang="en-US" dirty="0"/>
                        <a:t>保持一致</a:t>
                      </a:r>
                      <a:endParaRPr lang="en-US" dirty="0"/>
                    </a:p>
                  </a:txBody>
                  <a:tcPr anchor="ctr"/>
                </a:tc>
                <a:extLst>
                  <a:ext uri="{0D108BD9-81ED-4DB2-BD59-A6C34878D82A}">
                    <a16:rowId xmlns:a16="http://schemas.microsoft.com/office/drawing/2014/main" val="3956612431"/>
                  </a:ext>
                </a:extLst>
              </a:tr>
              <a:tr h="477079">
                <a:tc>
                  <a:txBody>
                    <a:bodyPr/>
                    <a:lstStyle/>
                    <a:p>
                      <a:r>
                        <a:rPr lang="zh-CN" altLang="en-US" b="1" dirty="0">
                          <a:solidFill>
                            <a:schemeClr val="accent1"/>
                          </a:solidFill>
                        </a:rPr>
                        <a:t>最新模型</a:t>
                      </a:r>
                      <a:endParaRPr lang="en-US" b="1" dirty="0">
                        <a:solidFill>
                          <a:schemeClr val="accent1"/>
                        </a:solidFill>
                      </a:endParaRPr>
                    </a:p>
                  </a:txBody>
                  <a:tcPr anchor="ctr"/>
                </a:tc>
                <a:tc>
                  <a:txBody>
                    <a:bodyPr/>
                    <a:lstStyle/>
                    <a:p>
                      <a:r>
                        <a:rPr lang="zh-CN" altLang="en-US" dirty="0"/>
                        <a:t>首先发布</a:t>
                      </a:r>
                      <a:endParaRPr lang="en-US" dirty="0"/>
                    </a:p>
                  </a:txBody>
                  <a:tcPr anchor="ctr"/>
                </a:tc>
                <a:tc>
                  <a:txBody>
                    <a:bodyPr/>
                    <a:lstStyle/>
                    <a:p>
                      <a:r>
                        <a:rPr lang="zh-CN" altLang="en-US" dirty="0"/>
                        <a:t>延后一段时间发布，完善安全性，合规性等</a:t>
                      </a:r>
                      <a:endParaRPr lang="en-US" dirty="0"/>
                    </a:p>
                  </a:txBody>
                  <a:tcPr anchor="ctr"/>
                </a:tc>
                <a:extLst>
                  <a:ext uri="{0D108BD9-81ED-4DB2-BD59-A6C34878D82A}">
                    <a16:rowId xmlns:a16="http://schemas.microsoft.com/office/drawing/2014/main" val="883502858"/>
                  </a:ext>
                </a:extLst>
              </a:tr>
              <a:tr h="543339">
                <a:tc>
                  <a:txBody>
                    <a:bodyPr/>
                    <a:lstStyle/>
                    <a:p>
                      <a:r>
                        <a:rPr lang="zh-CN" altLang="en-US" b="1" dirty="0">
                          <a:solidFill>
                            <a:schemeClr val="accent1"/>
                          </a:solidFill>
                        </a:rPr>
                        <a:t>安全性 及 数据隐私</a:t>
                      </a:r>
                      <a:endParaRPr lang="en-US" b="1" dirty="0">
                        <a:solidFill>
                          <a:schemeClr val="accent1"/>
                        </a:solidFill>
                      </a:endParaRPr>
                    </a:p>
                  </a:txBody>
                  <a:tcPr anchor="ctr"/>
                </a:tc>
                <a:tc>
                  <a:txBody>
                    <a:bodyPr/>
                    <a:lstStyle/>
                    <a:p>
                      <a:r>
                        <a:rPr lang="zh-CN" altLang="en-US" dirty="0"/>
                        <a:t>基本安全性</a:t>
                      </a:r>
                      <a:endParaRPr lang="en-US" dirty="0"/>
                    </a:p>
                  </a:txBody>
                  <a:tcPr anchor="ctr"/>
                </a:tc>
                <a:tc>
                  <a:txBody>
                    <a:bodyPr/>
                    <a:lstStyle/>
                    <a:p>
                      <a:r>
                        <a:rPr lang="zh-CN" altLang="en-US" dirty="0"/>
                        <a:t>企业级安全性、</a:t>
                      </a:r>
                      <a:r>
                        <a:rPr lang="en-US" altLang="zh-CN" dirty="0"/>
                        <a:t>RBAC</a:t>
                      </a:r>
                      <a:r>
                        <a:rPr lang="zh-CN" altLang="en-US" dirty="0"/>
                        <a:t>、客户管理密钥</a:t>
                      </a:r>
                      <a:endParaRPr lang="en-US" dirty="0"/>
                    </a:p>
                  </a:txBody>
                  <a:tcPr anchor="ctr"/>
                </a:tc>
                <a:extLst>
                  <a:ext uri="{0D108BD9-81ED-4DB2-BD59-A6C34878D82A}">
                    <a16:rowId xmlns:a16="http://schemas.microsoft.com/office/drawing/2014/main" val="3272340535"/>
                  </a:ext>
                </a:extLst>
              </a:tr>
              <a:tr h="516835">
                <a:tc>
                  <a:txBody>
                    <a:bodyPr/>
                    <a:lstStyle/>
                    <a:p>
                      <a:r>
                        <a:rPr lang="zh-CN" altLang="en-US" b="1" dirty="0">
                          <a:solidFill>
                            <a:schemeClr val="accent1"/>
                          </a:solidFill>
                        </a:rPr>
                        <a:t>合规</a:t>
                      </a:r>
                      <a:endParaRPr lang="en-US" b="1" dirty="0">
                        <a:solidFill>
                          <a:schemeClr val="accent1"/>
                        </a:solidFill>
                      </a:endParaRPr>
                    </a:p>
                  </a:txBody>
                  <a:tcPr anchor="ctr"/>
                </a:tc>
                <a:tc>
                  <a:txBody>
                    <a:bodyPr/>
                    <a:lstStyle/>
                    <a:p>
                      <a:r>
                        <a:rPr lang="zh-CN" altLang="en-US" dirty="0"/>
                        <a:t>不提供</a:t>
                      </a:r>
                      <a:endParaRPr lang="en-US" dirty="0"/>
                    </a:p>
                  </a:txBody>
                  <a:tcPr anchor="ctr"/>
                </a:tc>
                <a:tc>
                  <a:txBody>
                    <a:bodyPr/>
                    <a:lstStyle/>
                    <a:p>
                      <a:r>
                        <a:rPr lang="en-US"/>
                        <a:t>SOC2, ISO, HIPAA, CSA STAR</a:t>
                      </a:r>
                    </a:p>
                  </a:txBody>
                  <a:tcPr anchor="ctr"/>
                </a:tc>
                <a:extLst>
                  <a:ext uri="{0D108BD9-81ED-4DB2-BD59-A6C34878D82A}">
                    <a16:rowId xmlns:a16="http://schemas.microsoft.com/office/drawing/2014/main" val="1165809700"/>
                  </a:ext>
                </a:extLst>
              </a:tr>
              <a:tr h="490330">
                <a:tc>
                  <a:txBody>
                    <a:bodyPr/>
                    <a:lstStyle/>
                    <a:p>
                      <a:r>
                        <a:rPr lang="zh-CN" altLang="en-US" b="1" dirty="0">
                          <a:solidFill>
                            <a:schemeClr val="accent1"/>
                          </a:solidFill>
                        </a:rPr>
                        <a:t>可靠性</a:t>
                      </a:r>
                      <a:endParaRPr lang="en-US" b="1" dirty="0">
                        <a:solidFill>
                          <a:schemeClr val="accent1"/>
                        </a:solidFill>
                      </a:endParaRPr>
                    </a:p>
                  </a:txBody>
                  <a:tcPr anchor="ctr"/>
                </a:tc>
                <a:tc>
                  <a:txBody>
                    <a:bodyPr/>
                    <a:lstStyle/>
                    <a:p>
                      <a:r>
                        <a:rPr lang="zh-CN" altLang="en-US" dirty="0"/>
                        <a:t>目前还不提供</a:t>
                      </a:r>
                      <a:r>
                        <a:rPr lang="en-US" dirty="0"/>
                        <a:t> SLA</a:t>
                      </a:r>
                    </a:p>
                  </a:txBody>
                  <a:tcPr anchor="ctr"/>
                </a:tc>
                <a:tc>
                  <a:txBody>
                    <a:bodyPr/>
                    <a:lstStyle/>
                    <a:p>
                      <a:r>
                        <a:rPr lang="en-US" dirty="0"/>
                        <a:t>Azure SLA, </a:t>
                      </a:r>
                      <a:r>
                        <a:rPr lang="zh-CN" altLang="en-US" dirty="0"/>
                        <a:t>专属容量选项</a:t>
                      </a:r>
                      <a:r>
                        <a:rPr lang="en-US" dirty="0"/>
                        <a:t> (</a:t>
                      </a:r>
                      <a:r>
                        <a:rPr lang="zh-CN" altLang="en-US" dirty="0"/>
                        <a:t>即将发布</a:t>
                      </a:r>
                      <a:r>
                        <a:rPr lang="en-US" dirty="0"/>
                        <a:t>)</a:t>
                      </a:r>
                    </a:p>
                  </a:txBody>
                  <a:tcPr anchor="ctr"/>
                </a:tc>
                <a:extLst>
                  <a:ext uri="{0D108BD9-81ED-4DB2-BD59-A6C34878D82A}">
                    <a16:rowId xmlns:a16="http://schemas.microsoft.com/office/drawing/2014/main" val="800890122"/>
                  </a:ext>
                </a:extLst>
              </a:tr>
              <a:tr h="851795">
                <a:tc>
                  <a:txBody>
                    <a:bodyPr/>
                    <a:lstStyle/>
                    <a:p>
                      <a:r>
                        <a:rPr lang="zh-CN" altLang="en-US" b="1" dirty="0">
                          <a:solidFill>
                            <a:schemeClr val="accent1"/>
                          </a:solidFill>
                        </a:rPr>
                        <a:t>负责任的</a:t>
                      </a:r>
                      <a:r>
                        <a:rPr lang="en-US" altLang="zh-CN" b="1" dirty="0">
                          <a:solidFill>
                            <a:schemeClr val="accent1"/>
                          </a:solidFill>
                        </a:rPr>
                        <a:t>AI</a:t>
                      </a:r>
                    </a:p>
                    <a:p>
                      <a:r>
                        <a:rPr lang="en-US" b="1" dirty="0">
                          <a:solidFill>
                            <a:schemeClr val="accent1"/>
                          </a:solidFill>
                        </a:rPr>
                        <a:t>(Responsible AI)</a:t>
                      </a:r>
                    </a:p>
                  </a:txBody>
                  <a:tcPr anchor="ctr"/>
                </a:tc>
                <a:tc>
                  <a:txBody>
                    <a:bodyPr/>
                    <a:lstStyle/>
                    <a:p>
                      <a:r>
                        <a:rPr lang="zh-CN" altLang="en-US" dirty="0"/>
                        <a:t>单独的安全分类器（增加延迟）
</a:t>
                      </a:r>
                      <a:endParaRPr lang="en-US" dirty="0"/>
                    </a:p>
                  </a:txBody>
                  <a:tcPr anchor="ctr"/>
                </a:tc>
                <a:tc>
                  <a:txBody>
                    <a:bodyPr/>
                    <a:lstStyle/>
                    <a:p>
                      <a:r>
                        <a:rPr lang="zh-CN" altLang="en-US" dirty="0"/>
                        <a:t>内置企业级低延迟审核和伤害预防
</a:t>
                      </a:r>
                      <a:endParaRPr lang="en-US" dirty="0"/>
                    </a:p>
                  </a:txBody>
                  <a:tcPr anchor="ctr"/>
                </a:tc>
                <a:extLst>
                  <a:ext uri="{0D108BD9-81ED-4DB2-BD59-A6C34878D82A}">
                    <a16:rowId xmlns:a16="http://schemas.microsoft.com/office/drawing/2014/main" val="2642099237"/>
                  </a:ext>
                </a:extLst>
              </a:tr>
              <a:tr h="919757">
                <a:tc>
                  <a:txBody>
                    <a:bodyPr/>
                    <a:lstStyle/>
                    <a:p>
                      <a:r>
                        <a:rPr lang="zh-CN" altLang="en-US" b="1" dirty="0">
                          <a:solidFill>
                            <a:schemeClr val="accent1"/>
                          </a:solidFill>
                        </a:rPr>
                        <a:t>解决方案的全面程度</a:t>
                      </a:r>
                      <a:endParaRPr lang="en-US" b="1" dirty="0">
                        <a:solidFill>
                          <a:schemeClr val="accent1"/>
                        </a:solidFill>
                      </a:endParaRPr>
                    </a:p>
                  </a:txBody>
                  <a:tcPr anchor="ctr"/>
                </a:tc>
                <a:tc>
                  <a:txBody>
                    <a:bodyPr/>
                    <a:lstStyle/>
                    <a:p>
                      <a:r>
                        <a:rPr lang="zh-CN" altLang="en-US" dirty="0"/>
                        <a:t>先进的大语言模型 </a:t>
                      </a:r>
                      <a:r>
                        <a:rPr lang="en-US" altLang="zh-CN" dirty="0"/>
                        <a:t>(LLM)</a:t>
                      </a:r>
                      <a:r>
                        <a:rPr lang="zh-CN" altLang="en-US" dirty="0"/>
                        <a:t>和图片生成技术，基础语音技术</a:t>
                      </a:r>
                      <a:endParaRPr lang="en-US" dirty="0"/>
                    </a:p>
                  </a:txBody>
                  <a:tcPr anchor="ctr"/>
                </a:tc>
                <a:tc>
                  <a:txBody>
                    <a:bodyPr/>
                    <a:lstStyle/>
                    <a:p>
                      <a:r>
                        <a:rPr lang="en-US" dirty="0" err="1"/>
                        <a:t>OpenAI</a:t>
                      </a:r>
                      <a:r>
                        <a:rPr lang="en-US" dirty="0"/>
                        <a:t> </a:t>
                      </a:r>
                      <a:r>
                        <a:rPr lang="zh-CN" altLang="en-US" dirty="0"/>
                        <a:t>模型，完整的</a:t>
                      </a:r>
                      <a:r>
                        <a:rPr lang="en-US" altLang="zh-CN" dirty="0"/>
                        <a:t>AI</a:t>
                      </a:r>
                      <a:r>
                        <a:rPr lang="zh-CN" altLang="en-US" dirty="0"/>
                        <a:t>解决方案和完整的</a:t>
                      </a:r>
                      <a:r>
                        <a:rPr lang="en-US" altLang="zh-CN" dirty="0"/>
                        <a:t>PaaS</a:t>
                      </a:r>
                      <a:r>
                        <a:rPr lang="zh-CN" altLang="en-US" dirty="0"/>
                        <a:t>服务</a:t>
                      </a:r>
                      <a:endParaRPr lang="en-US" dirty="0"/>
                    </a:p>
                  </a:txBody>
                  <a:tcPr anchor="ctr"/>
                </a:tc>
                <a:extLst>
                  <a:ext uri="{0D108BD9-81ED-4DB2-BD59-A6C34878D82A}">
                    <a16:rowId xmlns:a16="http://schemas.microsoft.com/office/drawing/2014/main" val="3075909728"/>
                  </a:ext>
                </a:extLst>
              </a:tr>
            </a:tbl>
          </a:graphicData>
        </a:graphic>
      </p:graphicFrame>
      <p:grpSp>
        <p:nvGrpSpPr>
          <p:cNvPr id="10" name="组合 9">
            <a:extLst>
              <a:ext uri="{FF2B5EF4-FFF2-40B4-BE49-F238E27FC236}">
                <a16:creationId xmlns:a16="http://schemas.microsoft.com/office/drawing/2014/main" id="{649B8EC2-D493-1490-141B-6250FE04E48E}"/>
              </a:ext>
            </a:extLst>
          </p:cNvPr>
          <p:cNvGrpSpPr/>
          <p:nvPr/>
        </p:nvGrpSpPr>
        <p:grpSpPr>
          <a:xfrm>
            <a:off x="6712846" y="1199498"/>
            <a:ext cx="716255" cy="336131"/>
            <a:chOff x="5321364" y="1199498"/>
            <a:chExt cx="716255" cy="336131"/>
          </a:xfrm>
        </p:grpSpPr>
        <p:pic>
          <p:nvPicPr>
            <p:cNvPr id="4" name="Picture 4">
              <a:extLst>
                <a:ext uri="{FF2B5EF4-FFF2-40B4-BE49-F238E27FC236}">
                  <a16:creationId xmlns:a16="http://schemas.microsoft.com/office/drawing/2014/main" id="{97889CD5-3C39-C8F8-B937-6A6EC5F422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1364" y="1199498"/>
              <a:ext cx="336130" cy="3361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a:extLst>
                <a:ext uri="{FF2B5EF4-FFF2-40B4-BE49-F238E27FC236}">
                  <a16:creationId xmlns:a16="http://schemas.microsoft.com/office/drawing/2014/main" id="{3DC316D7-82E9-4C73-EC76-E326F10C13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3765" y="1215687"/>
              <a:ext cx="333854" cy="303753"/>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A59EFEC4-EE5A-2593-B60C-F33B07AE89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5656" y="1199498"/>
            <a:ext cx="333854" cy="30375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9">
            <a:extLst>
              <a:ext uri="{FF2B5EF4-FFF2-40B4-BE49-F238E27FC236}">
                <a16:creationId xmlns:a16="http://schemas.microsoft.com/office/drawing/2014/main" id="{A703B544-16D1-7972-4BE8-C6103D57FD60}"/>
              </a:ext>
            </a:extLst>
          </p:cNvPr>
          <p:cNvSpPr/>
          <p:nvPr/>
        </p:nvSpPr>
        <p:spPr bwMode="auto">
          <a:xfrm>
            <a:off x="853303" y="279535"/>
            <a:ext cx="5545557" cy="443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rPr>
              <a:t>OpenAI vs. Azure OpenAI </a:t>
            </a:r>
          </a:p>
        </p:txBody>
      </p:sp>
    </p:spTree>
    <p:extLst>
      <p:ext uri="{BB962C8B-B14F-4D97-AF65-F5344CB8AC3E}">
        <p14:creationId xmlns:p14="http://schemas.microsoft.com/office/powerpoint/2010/main" val="170078485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435E573-C2FB-1268-62F9-F281C183B462}"/>
              </a:ext>
            </a:extLst>
          </p:cNvPr>
          <p:cNvGrpSpPr/>
          <p:nvPr/>
        </p:nvGrpSpPr>
        <p:grpSpPr>
          <a:xfrm>
            <a:off x="7800622" y="3732874"/>
            <a:ext cx="1761877" cy="1976118"/>
            <a:chOff x="7172039" y="3788292"/>
            <a:chExt cx="1761877" cy="1976118"/>
          </a:xfrm>
        </p:grpSpPr>
        <p:sp>
          <p:nvSpPr>
            <p:cNvPr id="17" name="Title 1">
              <a:extLst>
                <a:ext uri="{FF2B5EF4-FFF2-40B4-BE49-F238E27FC236}">
                  <a16:creationId xmlns:a16="http://schemas.microsoft.com/office/drawing/2014/main" id="{57039F59-D1AF-88D3-D38D-D515A37DB957}"/>
                </a:ext>
              </a:extLst>
            </p:cNvPr>
            <p:cNvSpPr txBox="1">
              <a:spLocks/>
            </p:cNvSpPr>
            <p:nvPr/>
          </p:nvSpPr>
          <p:spPr>
            <a:xfrm>
              <a:off x="7172039" y="5527664"/>
              <a:ext cx="1761877" cy="236746"/>
            </a:xfrm>
            <a:prstGeom prst="rect">
              <a:avLst/>
            </a:prstGeom>
            <a:solidFill>
              <a:srgbClr val="121D2F"/>
            </a:solidFill>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zh-CN" altLang="en-US" sz="1200">
                  <a:solidFill>
                    <a:schemeClr val="tx1"/>
                  </a:solidFill>
                  <a:latin typeface="Microsoft JhengHei Light" panose="020B0304030504040204" pitchFamily="34" charset="-120"/>
                  <a:ea typeface="Microsoft JhengHei Light" panose="020B0304030504040204" pitchFamily="34" charset="-120"/>
                </a:rPr>
                <a:t>所有在 </a:t>
              </a:r>
              <a:r>
                <a:rPr lang="en-US" altLang="zh-CN" sz="1200">
                  <a:solidFill>
                    <a:schemeClr val="tx1"/>
                  </a:solidFill>
                  <a:latin typeface="Microsoft JhengHei Light" panose="020B0304030504040204" pitchFamily="34" charset="-120"/>
                  <a:ea typeface="Microsoft JhengHei Light" panose="020B0304030504040204" pitchFamily="34" charset="-120"/>
                </a:rPr>
                <a:t>OpenAI.com </a:t>
              </a:r>
              <a:r>
                <a:rPr lang="zh-CN" altLang="en-US" sz="1200">
                  <a:solidFill>
                    <a:schemeClr val="tx1"/>
                  </a:solidFill>
                  <a:latin typeface="Microsoft JhengHei Light" panose="020B0304030504040204" pitchFamily="34" charset="-120"/>
                  <a:ea typeface="Microsoft JhengHei Light" panose="020B0304030504040204" pitchFamily="34" charset="-120"/>
                </a:rPr>
                <a:t>上产生的公共用量，全都是</a:t>
              </a:r>
              <a:r>
                <a:rPr lang="en-US" altLang="zh-CN" sz="1200">
                  <a:solidFill>
                    <a:schemeClr val="tx1"/>
                  </a:solidFill>
                  <a:latin typeface="Microsoft JhengHei Light" panose="020B0304030504040204" pitchFamily="34" charset="-120"/>
                  <a:ea typeface="Microsoft JhengHei Light" panose="020B0304030504040204" pitchFamily="34" charset="-120"/>
                </a:rPr>
                <a:t>Azure</a:t>
              </a:r>
              <a:r>
                <a:rPr lang="zh-CN" altLang="en-US" sz="1200">
                  <a:solidFill>
                    <a:schemeClr val="tx1"/>
                  </a:solidFill>
                  <a:latin typeface="Microsoft JhengHei Light" panose="020B0304030504040204" pitchFamily="34" charset="-120"/>
                  <a:ea typeface="Microsoft JhengHei Light" panose="020B0304030504040204" pitchFamily="34" charset="-120"/>
                </a:rPr>
                <a:t>的投资回报</a:t>
              </a:r>
            </a:p>
          </p:txBody>
        </p:sp>
        <p:grpSp>
          <p:nvGrpSpPr>
            <p:cNvPr id="15" name="Group 14">
              <a:extLst>
                <a:ext uri="{FF2B5EF4-FFF2-40B4-BE49-F238E27FC236}">
                  <a16:creationId xmlns:a16="http://schemas.microsoft.com/office/drawing/2014/main" id="{8564B10A-5B90-102C-5002-5B0B14A1DED5}"/>
                </a:ext>
              </a:extLst>
            </p:cNvPr>
            <p:cNvGrpSpPr/>
            <p:nvPr/>
          </p:nvGrpSpPr>
          <p:grpSpPr>
            <a:xfrm>
              <a:off x="7256555" y="3788292"/>
              <a:ext cx="1669741" cy="1390263"/>
              <a:chOff x="6964605" y="4347761"/>
              <a:chExt cx="1669741" cy="1390263"/>
            </a:xfrm>
          </p:grpSpPr>
          <p:sp>
            <p:nvSpPr>
              <p:cNvPr id="12" name="Rectangle 11">
                <a:extLst>
                  <a:ext uri="{FF2B5EF4-FFF2-40B4-BE49-F238E27FC236}">
                    <a16:creationId xmlns:a16="http://schemas.microsoft.com/office/drawing/2014/main" id="{CCC50262-0C11-2AB1-E675-B5DBD6E148A9}"/>
                  </a:ext>
                </a:extLst>
              </p:cNvPr>
              <p:cNvSpPr/>
              <p:nvPr/>
            </p:nvSpPr>
            <p:spPr bwMode="auto">
              <a:xfrm>
                <a:off x="6964605" y="4347761"/>
                <a:ext cx="1669741" cy="139026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latin typeface="Microsoft JhengHei Light" panose="020B0304030504040204" pitchFamily="34" charset="-120"/>
                  <a:ea typeface="Microsoft JhengHei Light" panose="020B0304030504040204" pitchFamily="34" charset="-120"/>
                  <a:cs typeface="Segoe UI" pitchFamily="34" charset="0"/>
                </a:endParaRPr>
              </a:p>
            </p:txBody>
          </p:sp>
          <p:pic>
            <p:nvPicPr>
              <p:cNvPr id="13" name="Picture 2" descr="Microsoft Azure - Wikipedia">
                <a:extLst>
                  <a:ext uri="{FF2B5EF4-FFF2-40B4-BE49-F238E27FC236}">
                    <a16:creationId xmlns:a16="http://schemas.microsoft.com/office/drawing/2014/main" id="{BACDEE10-283D-2D62-316F-E7F0D6BCB52D}"/>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7614947" y="4706878"/>
                <a:ext cx="423980" cy="42398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406FA3C-BD4D-F5E8-19A4-EF9ACD2EBF37}"/>
                  </a:ext>
                </a:extLst>
              </p:cNvPr>
              <p:cNvSpPr txBox="1"/>
              <p:nvPr/>
            </p:nvSpPr>
            <p:spPr>
              <a:xfrm>
                <a:off x="7531311" y="5182732"/>
                <a:ext cx="591251" cy="276999"/>
              </a:xfrm>
              <a:prstGeom prst="rect">
                <a:avLst/>
              </a:prstGeom>
              <a:noFill/>
            </p:spPr>
            <p:txBody>
              <a:bodyPr wrap="none" rtlCol="0">
                <a:spAutoFit/>
              </a:bodyPr>
              <a:lstStyle/>
              <a:p>
                <a:pPr marR="0" lvl="0" indent="0" algn="ctr" fontAlgn="auto">
                  <a:spcBef>
                    <a:spcPct val="0"/>
                  </a:spcBef>
                  <a:spcAft>
                    <a:spcPts val="0"/>
                  </a:spcAft>
                  <a:buClrTx/>
                  <a:buSzTx/>
                  <a:buFontTx/>
                  <a:buNone/>
                  <a:tabLst/>
                  <a:defRPr/>
                </a:pPr>
                <a:r>
                  <a:rPr lang="en-US" altLang="zh-CN" sz="1200">
                    <a:latin typeface="Microsoft JhengHei Light" panose="020B0304030504040204" pitchFamily="34" charset="-120"/>
                    <a:ea typeface="Microsoft JhengHei Light" panose="020B0304030504040204" pitchFamily="34" charset="-120"/>
                    <a:cs typeface="Segoe UI" panose="020B0502040204020203" pitchFamily="34" charset="0"/>
                  </a:rPr>
                  <a:t>Azure</a:t>
                </a:r>
              </a:p>
            </p:txBody>
          </p:sp>
        </p:grpSp>
      </p:grpSp>
      <p:pic>
        <p:nvPicPr>
          <p:cNvPr id="19" name="Picture 18" descr="A picture containing text, clipart&#10;&#10;Description automatically generated">
            <a:extLst>
              <a:ext uri="{FF2B5EF4-FFF2-40B4-BE49-F238E27FC236}">
                <a16:creationId xmlns:a16="http://schemas.microsoft.com/office/drawing/2014/main" id="{6CD5A3D1-9C16-0117-BEAA-1B489CB2F40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6458" y="881962"/>
            <a:ext cx="1489594" cy="359124"/>
          </a:xfrm>
          <a:prstGeom prst="rect">
            <a:avLst/>
          </a:prstGeom>
        </p:spPr>
      </p:pic>
      <p:sp>
        <p:nvSpPr>
          <p:cNvPr id="21" name="Google Shape;507;p43">
            <a:extLst>
              <a:ext uri="{FF2B5EF4-FFF2-40B4-BE49-F238E27FC236}">
                <a16:creationId xmlns:a16="http://schemas.microsoft.com/office/drawing/2014/main" id="{9551DF34-59F1-D613-5C99-B6D57833BF69}"/>
              </a:ext>
            </a:extLst>
          </p:cNvPr>
          <p:cNvSpPr txBox="1"/>
          <p:nvPr/>
        </p:nvSpPr>
        <p:spPr>
          <a:xfrm>
            <a:off x="7892760" y="1907899"/>
            <a:ext cx="1669741" cy="34895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solidFill>
                  <a:srgbClr val="000000"/>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1100" b="1">
                <a:solidFill>
                  <a:schemeClr val="bg2"/>
                </a:solidFill>
                <a:latin typeface="Microsoft JhengHei Light" panose="020B0304030504040204" pitchFamily="34" charset="-120"/>
                <a:ea typeface="Microsoft JhengHei Light" panose="020B0304030504040204" pitchFamily="34" charset="-120"/>
                <a:sym typeface="Muli"/>
              </a:rPr>
              <a:t>GPT</a:t>
            </a:r>
            <a:r>
              <a:rPr lang="zh-CN" altLang="en-US" sz="1100" b="1">
                <a:solidFill>
                  <a:schemeClr val="bg2"/>
                </a:solidFill>
                <a:latin typeface="Microsoft JhengHei Light" panose="020B0304030504040204" pitchFamily="34" charset="-120"/>
                <a:ea typeface="Microsoft JhengHei Light" panose="020B0304030504040204" pitchFamily="34" charset="-120"/>
                <a:sym typeface="Muli"/>
              </a:rPr>
              <a:t>迭代研发</a:t>
            </a:r>
            <a:endParaRPr sz="1100" b="1">
              <a:solidFill>
                <a:schemeClr val="bg2"/>
              </a:solidFill>
              <a:latin typeface="Microsoft JhengHei Light" panose="020B0304030504040204" pitchFamily="34" charset="-120"/>
              <a:ea typeface="Microsoft JhengHei Light" panose="020B0304030504040204" pitchFamily="34" charset="-120"/>
              <a:sym typeface="Muli"/>
            </a:endParaRPr>
          </a:p>
        </p:txBody>
      </p:sp>
      <p:sp>
        <p:nvSpPr>
          <p:cNvPr id="22" name="Google Shape;507;p43">
            <a:extLst>
              <a:ext uri="{FF2B5EF4-FFF2-40B4-BE49-F238E27FC236}">
                <a16:creationId xmlns:a16="http://schemas.microsoft.com/office/drawing/2014/main" id="{CC33A71C-1EC4-3259-4769-41D459C13F0E}"/>
              </a:ext>
            </a:extLst>
          </p:cNvPr>
          <p:cNvSpPr txBox="1"/>
          <p:nvPr/>
        </p:nvSpPr>
        <p:spPr>
          <a:xfrm>
            <a:off x="7892758" y="2364143"/>
            <a:ext cx="1669741" cy="34895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solidFill>
                  <a:srgbClr val="000000"/>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zh-CN" altLang="en-US" sz="1100" b="1">
                <a:solidFill>
                  <a:schemeClr val="bg2"/>
                </a:solidFill>
                <a:latin typeface="Microsoft JhengHei Light" panose="020B0304030504040204" pitchFamily="34" charset="-120"/>
                <a:ea typeface="Microsoft JhengHei Light" panose="020B0304030504040204" pitchFamily="34" charset="-120"/>
                <a:sym typeface="Muli"/>
              </a:rPr>
              <a:t>成果发布</a:t>
            </a:r>
            <a:endParaRPr sz="1100" b="1">
              <a:solidFill>
                <a:schemeClr val="bg2"/>
              </a:solidFill>
              <a:latin typeface="Microsoft JhengHei Light" panose="020B0304030504040204" pitchFamily="34" charset="-120"/>
              <a:ea typeface="Microsoft JhengHei Light" panose="020B0304030504040204" pitchFamily="34" charset="-120"/>
              <a:sym typeface="Muli"/>
            </a:endParaRPr>
          </a:p>
        </p:txBody>
      </p:sp>
      <p:sp>
        <p:nvSpPr>
          <p:cNvPr id="23" name="Google Shape;507;p43">
            <a:extLst>
              <a:ext uri="{FF2B5EF4-FFF2-40B4-BE49-F238E27FC236}">
                <a16:creationId xmlns:a16="http://schemas.microsoft.com/office/drawing/2014/main" id="{89A1EE85-9415-D40A-C9BA-03142CE7479E}"/>
              </a:ext>
            </a:extLst>
          </p:cNvPr>
          <p:cNvSpPr txBox="1"/>
          <p:nvPr/>
        </p:nvSpPr>
        <p:spPr>
          <a:xfrm>
            <a:off x="7892760" y="2820387"/>
            <a:ext cx="1669741" cy="34895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solidFill>
                  <a:srgbClr val="000000"/>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zh-CN" altLang="en-US" sz="1100" b="1">
                <a:solidFill>
                  <a:schemeClr val="bg2"/>
                </a:solidFill>
                <a:latin typeface="Microsoft JhengHei Light" panose="020B0304030504040204" pitchFamily="34" charset="-120"/>
                <a:ea typeface="Microsoft JhengHei Light" panose="020B0304030504040204" pitchFamily="34" charset="-120"/>
                <a:sym typeface="Muli"/>
              </a:rPr>
              <a:t>公开测试</a:t>
            </a:r>
            <a:endParaRPr sz="1100" b="1">
              <a:solidFill>
                <a:schemeClr val="bg2"/>
              </a:solidFill>
              <a:latin typeface="Microsoft JhengHei Light" panose="020B0304030504040204" pitchFamily="34" charset="-120"/>
              <a:ea typeface="Microsoft JhengHei Light" panose="020B0304030504040204" pitchFamily="34" charset="-120"/>
              <a:sym typeface="Muli"/>
            </a:endParaRPr>
          </a:p>
        </p:txBody>
      </p:sp>
      <p:sp>
        <p:nvSpPr>
          <p:cNvPr id="24" name="Google Shape;507;p43">
            <a:extLst>
              <a:ext uri="{FF2B5EF4-FFF2-40B4-BE49-F238E27FC236}">
                <a16:creationId xmlns:a16="http://schemas.microsoft.com/office/drawing/2014/main" id="{83560828-63A5-C287-1612-21DD3ECF592C}"/>
              </a:ext>
            </a:extLst>
          </p:cNvPr>
          <p:cNvSpPr txBox="1"/>
          <p:nvPr/>
        </p:nvSpPr>
        <p:spPr>
          <a:xfrm>
            <a:off x="7892760" y="3266694"/>
            <a:ext cx="1669741" cy="34895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solidFill>
                  <a:srgbClr val="000000"/>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zh-CN" altLang="en-US" sz="1100" b="1">
                <a:solidFill>
                  <a:schemeClr val="bg2"/>
                </a:solidFill>
                <a:latin typeface="Microsoft JhengHei Light" panose="020B0304030504040204" pitchFamily="34" charset="-120"/>
                <a:ea typeface="Microsoft JhengHei Light" panose="020B0304030504040204" pitchFamily="34" charset="-120"/>
                <a:sym typeface="Muli"/>
              </a:rPr>
              <a:t>正式发布</a:t>
            </a:r>
            <a:endParaRPr sz="1100" b="1">
              <a:solidFill>
                <a:schemeClr val="bg2"/>
              </a:solidFill>
              <a:latin typeface="Microsoft JhengHei Light" panose="020B0304030504040204" pitchFamily="34" charset="-120"/>
              <a:ea typeface="Microsoft JhengHei Light" panose="020B0304030504040204" pitchFamily="34" charset="-120"/>
              <a:sym typeface="Muli"/>
            </a:endParaRPr>
          </a:p>
        </p:txBody>
      </p:sp>
      <p:grpSp>
        <p:nvGrpSpPr>
          <p:cNvPr id="2" name="Group 1">
            <a:extLst>
              <a:ext uri="{FF2B5EF4-FFF2-40B4-BE49-F238E27FC236}">
                <a16:creationId xmlns:a16="http://schemas.microsoft.com/office/drawing/2014/main" id="{A4546E65-7DD4-8404-89B5-BE0C26013D0A}"/>
              </a:ext>
            </a:extLst>
          </p:cNvPr>
          <p:cNvGrpSpPr/>
          <p:nvPr/>
        </p:nvGrpSpPr>
        <p:grpSpPr>
          <a:xfrm>
            <a:off x="9829733" y="2820388"/>
            <a:ext cx="1904999" cy="2302750"/>
            <a:chOff x="9201150" y="2875806"/>
            <a:chExt cx="1904999" cy="2302750"/>
          </a:xfrm>
        </p:grpSpPr>
        <p:sp>
          <p:nvSpPr>
            <p:cNvPr id="33" name="Title 1">
              <a:extLst>
                <a:ext uri="{FF2B5EF4-FFF2-40B4-BE49-F238E27FC236}">
                  <a16:creationId xmlns:a16="http://schemas.microsoft.com/office/drawing/2014/main" id="{43EF161D-A544-3374-8674-5F5409429C10}"/>
                </a:ext>
              </a:extLst>
            </p:cNvPr>
            <p:cNvSpPr txBox="1">
              <a:spLocks/>
            </p:cNvSpPr>
            <p:nvPr/>
          </p:nvSpPr>
          <p:spPr>
            <a:xfrm>
              <a:off x="9415040" y="3639491"/>
              <a:ext cx="1691109" cy="1015836"/>
            </a:xfrm>
            <a:prstGeom prst="rect">
              <a:avLst/>
            </a:prstGeom>
            <a:solidFill>
              <a:srgbClr val="121D2F"/>
            </a:solidFill>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171450" indent="-171450" algn="l">
                <a:lnSpc>
                  <a:spcPct val="150000"/>
                </a:lnSpc>
                <a:buFont typeface="Arial" panose="020B0604020202020204" pitchFamily="34" charset="0"/>
                <a:buChar char="•"/>
              </a:pPr>
              <a:r>
                <a:rPr lang="en-US" altLang="zh-CN" sz="1100">
                  <a:solidFill>
                    <a:schemeClr val="tx1"/>
                  </a:solidFill>
                  <a:latin typeface="Microsoft JhengHei Light" panose="020B0304030504040204" pitchFamily="34" charset="-120"/>
                  <a:ea typeface="Microsoft JhengHei Light" panose="020B0304030504040204" pitchFamily="34" charset="-120"/>
                </a:rPr>
                <a:t>API </a:t>
              </a:r>
              <a:r>
                <a:rPr lang="zh-CN" altLang="en-US" sz="1100">
                  <a:solidFill>
                    <a:schemeClr val="tx1"/>
                  </a:solidFill>
                  <a:latin typeface="Microsoft JhengHei Light" panose="020B0304030504040204" pitchFamily="34" charset="-120"/>
                  <a:ea typeface="Microsoft JhengHei Light" panose="020B0304030504040204" pitchFamily="34" charset="-120"/>
                </a:rPr>
                <a:t>文档</a:t>
              </a:r>
            </a:p>
            <a:p>
              <a:pPr marL="171450" indent="-171450" algn="l">
                <a:lnSpc>
                  <a:spcPct val="150000"/>
                </a:lnSpc>
                <a:buFont typeface="Arial" panose="020B0604020202020204" pitchFamily="34" charset="0"/>
                <a:buChar char="•"/>
              </a:pPr>
              <a:r>
                <a:rPr lang="en-US" altLang="zh-CN" sz="1100">
                  <a:solidFill>
                    <a:schemeClr val="tx1"/>
                  </a:solidFill>
                  <a:latin typeface="Microsoft JhengHei Light" panose="020B0304030504040204" pitchFamily="34" charset="-120"/>
                  <a:ea typeface="Microsoft JhengHei Light" panose="020B0304030504040204" pitchFamily="34" charset="-120"/>
                </a:rPr>
                <a:t>Fine-tuning</a:t>
              </a:r>
            </a:p>
            <a:p>
              <a:pPr marL="171450" indent="-171450" algn="l">
                <a:lnSpc>
                  <a:spcPct val="150000"/>
                </a:lnSpc>
                <a:buFont typeface="Arial" panose="020B0604020202020204" pitchFamily="34" charset="0"/>
                <a:buChar char="•"/>
              </a:pPr>
              <a:r>
                <a:rPr lang="en-US" altLang="zh-CN" sz="1100">
                  <a:solidFill>
                    <a:schemeClr val="tx1"/>
                  </a:solidFill>
                  <a:latin typeface="Microsoft JhengHei Light" panose="020B0304030504040204" pitchFamily="34" charset="-120"/>
                  <a:ea typeface="Microsoft JhengHei Light" panose="020B0304030504040204" pitchFamily="34" charset="-120"/>
                </a:rPr>
                <a:t>API</a:t>
              </a:r>
              <a:r>
                <a:rPr lang="zh-CN" altLang="en-US" sz="1100">
                  <a:solidFill>
                    <a:schemeClr val="tx1"/>
                  </a:solidFill>
                  <a:latin typeface="Microsoft JhengHei Light" panose="020B0304030504040204" pitchFamily="34" charset="-120"/>
                  <a:ea typeface="Microsoft JhengHei Light" panose="020B0304030504040204" pitchFamily="34" charset="-120"/>
                </a:rPr>
                <a:t>发布</a:t>
              </a:r>
              <a:r>
                <a:rPr lang="en-US" altLang="zh-CN" sz="1100">
                  <a:solidFill>
                    <a:schemeClr val="tx1"/>
                  </a:solidFill>
                  <a:latin typeface="Microsoft JhengHei Light" panose="020B0304030504040204" pitchFamily="34" charset="-120"/>
                  <a:ea typeface="Microsoft JhengHei Light" panose="020B0304030504040204" pitchFamily="34" charset="-120"/>
                </a:rPr>
                <a:t>/</a:t>
              </a:r>
              <a:r>
                <a:rPr lang="zh-CN" altLang="en-US" sz="1100">
                  <a:solidFill>
                    <a:schemeClr val="tx1"/>
                  </a:solidFill>
                  <a:latin typeface="Microsoft JhengHei Light" panose="020B0304030504040204" pitchFamily="34" charset="-120"/>
                  <a:ea typeface="Microsoft JhengHei Light" panose="020B0304030504040204" pitchFamily="34" charset="-120"/>
                </a:rPr>
                <a:t>管控</a:t>
              </a:r>
            </a:p>
            <a:p>
              <a:pPr marL="171450" indent="-171450" algn="l">
                <a:lnSpc>
                  <a:spcPct val="150000"/>
                </a:lnSpc>
                <a:buFont typeface="Arial" panose="020B0604020202020204" pitchFamily="34" charset="0"/>
                <a:buChar char="•"/>
              </a:pPr>
              <a:r>
                <a:rPr lang="en-US" altLang="zh-CN" sz="1100">
                  <a:solidFill>
                    <a:schemeClr val="tx1"/>
                  </a:solidFill>
                  <a:latin typeface="Microsoft JhengHei Light" panose="020B0304030504040204" pitchFamily="34" charset="-120"/>
                  <a:ea typeface="Microsoft JhengHei Light" panose="020B0304030504040204" pitchFamily="34" charset="-120"/>
                </a:rPr>
                <a:t>Endpoint hosting</a:t>
              </a:r>
            </a:p>
          </p:txBody>
        </p:sp>
        <p:sp>
          <p:nvSpPr>
            <p:cNvPr id="35" name="Right Brace 34">
              <a:extLst>
                <a:ext uri="{FF2B5EF4-FFF2-40B4-BE49-F238E27FC236}">
                  <a16:creationId xmlns:a16="http://schemas.microsoft.com/office/drawing/2014/main" id="{EEA4BBF3-8B07-4CFD-7054-C42917FEAE19}"/>
                </a:ext>
              </a:extLst>
            </p:cNvPr>
            <p:cNvSpPr/>
            <p:nvPr/>
          </p:nvSpPr>
          <p:spPr>
            <a:xfrm>
              <a:off x="9201150" y="2875806"/>
              <a:ext cx="45719" cy="2302750"/>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Microsoft JhengHei Light" panose="020B0304030504040204" pitchFamily="34" charset="-120"/>
                <a:ea typeface="Microsoft JhengHei Light" panose="020B0304030504040204" pitchFamily="34" charset="-120"/>
              </a:endParaRPr>
            </a:p>
          </p:txBody>
        </p:sp>
      </p:grpSp>
      <p:grpSp>
        <p:nvGrpSpPr>
          <p:cNvPr id="4114" name="Group 4113">
            <a:extLst>
              <a:ext uri="{FF2B5EF4-FFF2-40B4-BE49-F238E27FC236}">
                <a16:creationId xmlns:a16="http://schemas.microsoft.com/office/drawing/2014/main" id="{622EB49C-4704-A54F-D320-8217BDED28B1}"/>
              </a:ext>
            </a:extLst>
          </p:cNvPr>
          <p:cNvGrpSpPr/>
          <p:nvPr/>
        </p:nvGrpSpPr>
        <p:grpSpPr>
          <a:xfrm>
            <a:off x="5716649" y="1937627"/>
            <a:ext cx="789454" cy="3217284"/>
            <a:chOff x="5088066" y="1993046"/>
            <a:chExt cx="789454" cy="3217284"/>
          </a:xfrm>
        </p:grpSpPr>
        <p:sp>
          <p:nvSpPr>
            <p:cNvPr id="46" name="Rectangle 45">
              <a:extLst>
                <a:ext uri="{FF2B5EF4-FFF2-40B4-BE49-F238E27FC236}">
                  <a16:creationId xmlns:a16="http://schemas.microsoft.com/office/drawing/2014/main" id="{ED5A0853-19F6-4C8C-209A-41C2E1C4A50A}"/>
                </a:ext>
              </a:extLst>
            </p:cNvPr>
            <p:cNvSpPr/>
            <p:nvPr/>
          </p:nvSpPr>
          <p:spPr bwMode="auto">
            <a:xfrm>
              <a:off x="5088066" y="1993046"/>
              <a:ext cx="789454" cy="321728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latin typeface="Microsoft JhengHei Light" panose="020B0304030504040204" pitchFamily="34" charset="-120"/>
                <a:ea typeface="Microsoft JhengHei Light" panose="020B0304030504040204" pitchFamily="34" charset="-120"/>
                <a:cs typeface="Segoe UI" pitchFamily="34" charset="0"/>
              </a:endParaRPr>
            </a:p>
          </p:txBody>
        </p:sp>
        <p:pic>
          <p:nvPicPr>
            <p:cNvPr id="47" name="Picture 2" descr="Microsoft Azure - Wikipedia">
              <a:extLst>
                <a:ext uri="{FF2B5EF4-FFF2-40B4-BE49-F238E27FC236}">
                  <a16:creationId xmlns:a16="http://schemas.microsoft.com/office/drawing/2014/main" id="{9B6F8A5D-6411-E587-8574-DE64D77CEDCB}"/>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5291531" y="3085141"/>
              <a:ext cx="423980" cy="423980"/>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0CAE1597-53D3-8150-B5D5-52B3225D6934}"/>
                </a:ext>
              </a:extLst>
            </p:cNvPr>
            <p:cNvSpPr txBox="1"/>
            <p:nvPr/>
          </p:nvSpPr>
          <p:spPr>
            <a:xfrm>
              <a:off x="5207895" y="3560995"/>
              <a:ext cx="591251" cy="276999"/>
            </a:xfrm>
            <a:prstGeom prst="rect">
              <a:avLst/>
            </a:prstGeom>
            <a:noFill/>
          </p:spPr>
          <p:txBody>
            <a:bodyPr wrap="none" rtlCol="0">
              <a:spAutoFit/>
            </a:bodyPr>
            <a:lstStyle/>
            <a:p>
              <a:pPr marR="0" lvl="0" indent="0" algn="ctr" fontAlgn="auto">
                <a:spcBef>
                  <a:spcPct val="0"/>
                </a:spcBef>
                <a:spcAft>
                  <a:spcPts val="0"/>
                </a:spcAft>
                <a:buClrTx/>
                <a:buSzTx/>
                <a:buFontTx/>
                <a:buNone/>
                <a:tabLst/>
                <a:defRPr/>
              </a:pPr>
              <a:r>
                <a:rPr lang="en-US" altLang="zh-CN" sz="1200">
                  <a:latin typeface="Microsoft JhengHei Light" panose="020B0304030504040204" pitchFamily="34" charset="-120"/>
                  <a:ea typeface="Microsoft JhengHei Light" panose="020B0304030504040204" pitchFamily="34" charset="-120"/>
                  <a:cs typeface="Segoe UI" panose="020B0502040204020203" pitchFamily="34" charset="0"/>
                </a:rPr>
                <a:t>Azure</a:t>
              </a:r>
            </a:p>
          </p:txBody>
        </p:sp>
      </p:grpSp>
      <p:grpSp>
        <p:nvGrpSpPr>
          <p:cNvPr id="4" name="Group 3">
            <a:extLst>
              <a:ext uri="{FF2B5EF4-FFF2-40B4-BE49-F238E27FC236}">
                <a16:creationId xmlns:a16="http://schemas.microsoft.com/office/drawing/2014/main" id="{8087D501-3068-B4E3-40B4-464604170066}"/>
              </a:ext>
            </a:extLst>
          </p:cNvPr>
          <p:cNvGrpSpPr/>
          <p:nvPr/>
        </p:nvGrpSpPr>
        <p:grpSpPr>
          <a:xfrm>
            <a:off x="3987576" y="1937627"/>
            <a:ext cx="789454" cy="932705"/>
            <a:chOff x="3358993" y="1993046"/>
            <a:chExt cx="789454" cy="932705"/>
          </a:xfrm>
        </p:grpSpPr>
        <p:sp>
          <p:nvSpPr>
            <p:cNvPr id="50" name="Rectangle 49">
              <a:extLst>
                <a:ext uri="{FF2B5EF4-FFF2-40B4-BE49-F238E27FC236}">
                  <a16:creationId xmlns:a16="http://schemas.microsoft.com/office/drawing/2014/main" id="{20D23AD6-DE49-3A88-9B4F-C6F7B7565063}"/>
                </a:ext>
              </a:extLst>
            </p:cNvPr>
            <p:cNvSpPr/>
            <p:nvPr/>
          </p:nvSpPr>
          <p:spPr bwMode="auto">
            <a:xfrm flipV="1">
              <a:off x="3358993" y="1993046"/>
              <a:ext cx="789454" cy="932705"/>
            </a:xfrm>
            <a:prstGeom prst="rect">
              <a:avLst/>
            </a:prstGeom>
            <a:solidFill>
              <a:schemeClr val="tx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latin typeface="Microsoft JhengHei Light" panose="020B0304030504040204" pitchFamily="34" charset="-120"/>
                <a:ea typeface="Microsoft JhengHei Light" panose="020B0304030504040204" pitchFamily="34" charset="-120"/>
                <a:cs typeface="Segoe UI" pitchFamily="34" charset="0"/>
              </a:endParaRPr>
            </a:p>
          </p:txBody>
        </p:sp>
        <p:sp>
          <p:nvSpPr>
            <p:cNvPr id="58" name="TextBox 57">
              <a:extLst>
                <a:ext uri="{FF2B5EF4-FFF2-40B4-BE49-F238E27FC236}">
                  <a16:creationId xmlns:a16="http://schemas.microsoft.com/office/drawing/2014/main" id="{6B50340E-554E-8DEF-68F7-589D8BBCA03C}"/>
                </a:ext>
              </a:extLst>
            </p:cNvPr>
            <p:cNvSpPr txBox="1"/>
            <p:nvPr/>
          </p:nvSpPr>
          <p:spPr>
            <a:xfrm>
              <a:off x="3419512" y="2320898"/>
              <a:ext cx="646331" cy="276999"/>
            </a:xfrm>
            <a:prstGeom prst="rect">
              <a:avLst/>
            </a:prstGeom>
            <a:noFill/>
          </p:spPr>
          <p:txBody>
            <a:bodyPr wrap="none" rtlCol="0">
              <a:spAutoFit/>
            </a:bodyPr>
            <a:lstStyle/>
            <a:p>
              <a:pPr marR="0" lvl="0" indent="0" algn="ctr" fontAlgn="auto">
                <a:spcBef>
                  <a:spcPct val="0"/>
                </a:spcBef>
                <a:spcAft>
                  <a:spcPts val="0"/>
                </a:spcAft>
                <a:buClrTx/>
                <a:buSzTx/>
                <a:buFontTx/>
                <a:buNone/>
                <a:tabLst/>
                <a:defRPr/>
              </a:pPr>
              <a:r>
                <a:rPr lang="zh-CN" altLang="en-US" sz="1200" b="1">
                  <a:solidFill>
                    <a:schemeClr val="bg1"/>
                  </a:solidFill>
                  <a:latin typeface="Microsoft JhengHei Light" panose="020B0304030504040204" pitchFamily="34" charset="-120"/>
                  <a:ea typeface="Microsoft JhengHei Light" panose="020B0304030504040204" pitchFamily="34" charset="-120"/>
                  <a:cs typeface="Segoe UI" panose="020B0502040204020203" pitchFamily="34" charset="0"/>
                </a:rPr>
                <a:t>高安全</a:t>
              </a:r>
              <a:endParaRPr lang="en-US" altLang="zh-CN" sz="1200" b="1">
                <a:solidFill>
                  <a:schemeClr val="bg1"/>
                </a:solidFill>
                <a:latin typeface="Microsoft JhengHei Light" panose="020B0304030504040204" pitchFamily="34" charset="-120"/>
                <a:ea typeface="Microsoft JhengHei Light" panose="020B0304030504040204" pitchFamily="34" charset="-120"/>
                <a:cs typeface="Segoe UI" panose="020B0502040204020203" pitchFamily="34" charset="0"/>
              </a:endParaRPr>
            </a:p>
          </p:txBody>
        </p:sp>
      </p:grpSp>
      <p:grpSp>
        <p:nvGrpSpPr>
          <p:cNvPr id="5" name="Group 4">
            <a:extLst>
              <a:ext uri="{FF2B5EF4-FFF2-40B4-BE49-F238E27FC236}">
                <a16:creationId xmlns:a16="http://schemas.microsoft.com/office/drawing/2014/main" id="{28F1F253-F5E9-A062-7303-A678F2BA4496}"/>
              </a:ext>
            </a:extLst>
          </p:cNvPr>
          <p:cNvGrpSpPr/>
          <p:nvPr/>
        </p:nvGrpSpPr>
        <p:grpSpPr>
          <a:xfrm>
            <a:off x="3987576" y="2987349"/>
            <a:ext cx="789454" cy="1031144"/>
            <a:chOff x="3358993" y="3042767"/>
            <a:chExt cx="789454" cy="1031144"/>
          </a:xfrm>
        </p:grpSpPr>
        <p:sp>
          <p:nvSpPr>
            <p:cNvPr id="51" name="Rectangle 50">
              <a:extLst>
                <a:ext uri="{FF2B5EF4-FFF2-40B4-BE49-F238E27FC236}">
                  <a16:creationId xmlns:a16="http://schemas.microsoft.com/office/drawing/2014/main" id="{FD28CEDF-5B69-2EF3-DA9C-17C223B21D93}"/>
                </a:ext>
              </a:extLst>
            </p:cNvPr>
            <p:cNvSpPr/>
            <p:nvPr/>
          </p:nvSpPr>
          <p:spPr bwMode="auto">
            <a:xfrm flipV="1">
              <a:off x="3358993" y="3042767"/>
              <a:ext cx="789454" cy="1031144"/>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latin typeface="Microsoft JhengHei Light" panose="020B0304030504040204" pitchFamily="34" charset="-120"/>
                <a:ea typeface="Microsoft JhengHei Light" panose="020B0304030504040204" pitchFamily="34" charset="-120"/>
                <a:cs typeface="Segoe UI" pitchFamily="34" charset="0"/>
              </a:endParaRPr>
            </a:p>
          </p:txBody>
        </p:sp>
        <p:sp>
          <p:nvSpPr>
            <p:cNvPr id="59" name="TextBox 58">
              <a:extLst>
                <a:ext uri="{FF2B5EF4-FFF2-40B4-BE49-F238E27FC236}">
                  <a16:creationId xmlns:a16="http://schemas.microsoft.com/office/drawing/2014/main" id="{F445FFB9-5DC0-E4ED-4E6E-A1D66814928B}"/>
                </a:ext>
              </a:extLst>
            </p:cNvPr>
            <p:cNvSpPr txBox="1"/>
            <p:nvPr/>
          </p:nvSpPr>
          <p:spPr>
            <a:xfrm>
              <a:off x="3419513" y="3435435"/>
              <a:ext cx="646331" cy="276999"/>
            </a:xfrm>
            <a:prstGeom prst="rect">
              <a:avLst/>
            </a:prstGeom>
            <a:noFill/>
          </p:spPr>
          <p:txBody>
            <a:bodyPr wrap="none" rtlCol="0">
              <a:spAutoFit/>
            </a:bodyPr>
            <a:lstStyle/>
            <a:p>
              <a:pPr marR="0" lvl="0" indent="0" algn="ctr" fontAlgn="auto">
                <a:spcBef>
                  <a:spcPct val="0"/>
                </a:spcBef>
                <a:spcAft>
                  <a:spcPts val="0"/>
                </a:spcAft>
                <a:buClrTx/>
                <a:buSzTx/>
                <a:buFontTx/>
                <a:buNone/>
                <a:tabLst/>
                <a:defRPr/>
              </a:pPr>
              <a:r>
                <a:rPr lang="zh-CN" altLang="en-US" sz="1200" b="1" dirty="0">
                  <a:solidFill>
                    <a:schemeClr val="bg1"/>
                  </a:solidFill>
                  <a:latin typeface="Microsoft JhengHei Light" panose="020B0304030504040204" pitchFamily="34" charset="-120"/>
                  <a:ea typeface="Microsoft JhengHei Light" panose="020B0304030504040204" pitchFamily="34" charset="-120"/>
                  <a:cs typeface="Segoe UI" panose="020B0502040204020203" pitchFamily="34" charset="0"/>
                </a:rPr>
                <a:t>高可用</a:t>
              </a:r>
              <a:endParaRPr lang="en-US" altLang="zh-CN" sz="1200" b="1" dirty="0">
                <a:solidFill>
                  <a:schemeClr val="bg1"/>
                </a:solidFill>
                <a:latin typeface="Microsoft JhengHei Light" panose="020B0304030504040204" pitchFamily="34" charset="-120"/>
                <a:ea typeface="Microsoft JhengHei Light" panose="020B0304030504040204" pitchFamily="34" charset="-120"/>
                <a:cs typeface="Segoe UI" panose="020B0502040204020203" pitchFamily="34" charset="0"/>
              </a:endParaRPr>
            </a:p>
          </p:txBody>
        </p:sp>
      </p:grpSp>
      <p:grpSp>
        <p:nvGrpSpPr>
          <p:cNvPr id="6" name="Group 5">
            <a:extLst>
              <a:ext uri="{FF2B5EF4-FFF2-40B4-BE49-F238E27FC236}">
                <a16:creationId xmlns:a16="http://schemas.microsoft.com/office/drawing/2014/main" id="{8CA36435-27E2-7AFA-29B4-A680D36500BB}"/>
              </a:ext>
            </a:extLst>
          </p:cNvPr>
          <p:cNvGrpSpPr/>
          <p:nvPr/>
        </p:nvGrpSpPr>
        <p:grpSpPr>
          <a:xfrm>
            <a:off x="3987576" y="4123765"/>
            <a:ext cx="789454" cy="1031146"/>
            <a:chOff x="3358993" y="4179183"/>
            <a:chExt cx="789454" cy="1031146"/>
          </a:xfrm>
        </p:grpSpPr>
        <p:sp>
          <p:nvSpPr>
            <p:cNvPr id="52" name="Rectangle 51">
              <a:extLst>
                <a:ext uri="{FF2B5EF4-FFF2-40B4-BE49-F238E27FC236}">
                  <a16:creationId xmlns:a16="http://schemas.microsoft.com/office/drawing/2014/main" id="{5B135B6C-03A7-CF26-F7DE-3FAEA1281DAF}"/>
                </a:ext>
              </a:extLst>
            </p:cNvPr>
            <p:cNvSpPr/>
            <p:nvPr/>
          </p:nvSpPr>
          <p:spPr bwMode="auto">
            <a:xfrm flipV="1">
              <a:off x="3358993" y="4179183"/>
              <a:ext cx="789454" cy="1031146"/>
            </a:xfrm>
            <a:prstGeom prst="rect">
              <a:avLst/>
            </a:prstGeom>
            <a:solidFill>
              <a:srgbClr val="9BF00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latin typeface="Microsoft JhengHei Light" panose="020B0304030504040204" pitchFamily="34" charset="-120"/>
                <a:ea typeface="Microsoft JhengHei Light" panose="020B0304030504040204" pitchFamily="34" charset="-120"/>
                <a:cs typeface="Segoe UI" pitchFamily="34" charset="0"/>
              </a:endParaRPr>
            </a:p>
          </p:txBody>
        </p:sp>
        <p:sp>
          <p:nvSpPr>
            <p:cNvPr id="60" name="TextBox 59">
              <a:extLst>
                <a:ext uri="{FF2B5EF4-FFF2-40B4-BE49-F238E27FC236}">
                  <a16:creationId xmlns:a16="http://schemas.microsoft.com/office/drawing/2014/main" id="{547CCB08-D9E4-9897-4313-AD5FC626D3C2}"/>
                </a:ext>
              </a:extLst>
            </p:cNvPr>
            <p:cNvSpPr txBox="1"/>
            <p:nvPr/>
          </p:nvSpPr>
          <p:spPr>
            <a:xfrm>
              <a:off x="3419515" y="4563832"/>
              <a:ext cx="646331" cy="276999"/>
            </a:xfrm>
            <a:prstGeom prst="rect">
              <a:avLst/>
            </a:prstGeom>
            <a:noFill/>
          </p:spPr>
          <p:txBody>
            <a:bodyPr wrap="none" rtlCol="0">
              <a:spAutoFit/>
            </a:bodyPr>
            <a:lstStyle/>
            <a:p>
              <a:pPr marR="0" lvl="0" indent="0" algn="ctr" fontAlgn="auto">
                <a:spcBef>
                  <a:spcPct val="0"/>
                </a:spcBef>
                <a:spcAft>
                  <a:spcPts val="0"/>
                </a:spcAft>
                <a:buClrTx/>
                <a:buSzTx/>
                <a:buFontTx/>
                <a:buNone/>
                <a:tabLst/>
                <a:defRPr/>
              </a:pPr>
              <a:r>
                <a:rPr lang="zh-CN" altLang="en-US" sz="1200" b="1">
                  <a:solidFill>
                    <a:schemeClr val="bg1"/>
                  </a:solidFill>
                  <a:latin typeface="Microsoft JhengHei Light" panose="020B0304030504040204" pitchFamily="34" charset="-120"/>
                  <a:ea typeface="Microsoft JhengHei Light" panose="020B0304030504040204" pitchFamily="34" charset="-120"/>
                  <a:cs typeface="Segoe UI" panose="020B0502040204020203" pitchFamily="34" charset="0"/>
                </a:rPr>
                <a:t>高集成</a:t>
              </a:r>
              <a:endParaRPr lang="en-US" altLang="zh-CN" sz="1200" b="1">
                <a:solidFill>
                  <a:schemeClr val="bg1"/>
                </a:solidFill>
                <a:latin typeface="Microsoft JhengHei Light" panose="020B0304030504040204" pitchFamily="34" charset="-120"/>
                <a:ea typeface="Microsoft JhengHei Light" panose="020B0304030504040204" pitchFamily="34" charset="-120"/>
                <a:cs typeface="Segoe UI" panose="020B0502040204020203" pitchFamily="34" charset="0"/>
              </a:endParaRPr>
            </a:p>
          </p:txBody>
        </p:sp>
      </p:grpSp>
      <p:grpSp>
        <p:nvGrpSpPr>
          <p:cNvPr id="3" name="Group 2">
            <a:extLst>
              <a:ext uri="{FF2B5EF4-FFF2-40B4-BE49-F238E27FC236}">
                <a16:creationId xmlns:a16="http://schemas.microsoft.com/office/drawing/2014/main" id="{2FFC3AFA-D318-E7E1-1B0E-BAA2947E4D21}"/>
              </a:ext>
            </a:extLst>
          </p:cNvPr>
          <p:cNvGrpSpPr/>
          <p:nvPr/>
        </p:nvGrpSpPr>
        <p:grpSpPr>
          <a:xfrm>
            <a:off x="6687365" y="3061599"/>
            <a:ext cx="1075766" cy="369156"/>
            <a:chOff x="6058782" y="3117017"/>
            <a:chExt cx="1075766" cy="369156"/>
          </a:xfrm>
        </p:grpSpPr>
        <p:sp>
          <p:nvSpPr>
            <p:cNvPr id="62" name="Title 1">
              <a:extLst>
                <a:ext uri="{FF2B5EF4-FFF2-40B4-BE49-F238E27FC236}">
                  <a16:creationId xmlns:a16="http://schemas.microsoft.com/office/drawing/2014/main" id="{5FDB12E9-EC77-DFF1-3B5E-4A93FAC6FB98}"/>
                </a:ext>
              </a:extLst>
            </p:cNvPr>
            <p:cNvSpPr txBox="1">
              <a:spLocks/>
            </p:cNvSpPr>
            <p:nvPr/>
          </p:nvSpPr>
          <p:spPr>
            <a:xfrm>
              <a:off x="6058782" y="3117017"/>
              <a:ext cx="1075766" cy="236746"/>
            </a:xfrm>
            <a:prstGeom prst="rect">
              <a:avLst/>
            </a:prstGeom>
            <a:solidFill>
              <a:srgbClr val="121D2F"/>
            </a:solidFill>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zh-CN" altLang="en-US" sz="1400">
                  <a:solidFill>
                    <a:schemeClr val="accent4"/>
                  </a:solidFill>
                  <a:latin typeface="Microsoft JhengHei Light" panose="020B0304030504040204" pitchFamily="34" charset="-120"/>
                  <a:ea typeface="Microsoft JhengHei Light" panose="020B0304030504040204" pitchFamily="34" charset="-120"/>
                </a:rPr>
                <a:t>独家授权</a:t>
              </a:r>
              <a:endParaRPr lang="en-US" sz="1050">
                <a:solidFill>
                  <a:schemeClr val="accent4"/>
                </a:solidFill>
                <a:latin typeface="Microsoft JhengHei Light" panose="020B0304030504040204" pitchFamily="34" charset="-120"/>
                <a:ea typeface="Microsoft JhengHei Light" panose="020B0304030504040204" pitchFamily="34" charset="-120"/>
              </a:endParaRPr>
            </a:p>
          </p:txBody>
        </p:sp>
        <p:cxnSp>
          <p:nvCxnSpPr>
            <p:cNvPr id="4099" name="Straight Arrow Connector 4098">
              <a:extLst>
                <a:ext uri="{FF2B5EF4-FFF2-40B4-BE49-F238E27FC236}">
                  <a16:creationId xmlns:a16="http://schemas.microsoft.com/office/drawing/2014/main" id="{F6E0085E-3A04-A661-B90F-D9E47194037F}"/>
                </a:ext>
              </a:extLst>
            </p:cNvPr>
            <p:cNvCxnSpPr/>
            <p:nvPr/>
          </p:nvCxnSpPr>
          <p:spPr>
            <a:xfrm flipH="1">
              <a:off x="6080985" y="3486173"/>
              <a:ext cx="977635" cy="0"/>
            </a:xfrm>
            <a:prstGeom prst="straightConnector1">
              <a:avLst/>
            </a:prstGeom>
            <a:ln w="12700">
              <a:solidFill>
                <a:schemeClr val="accent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4100" name="Title 1">
            <a:extLst>
              <a:ext uri="{FF2B5EF4-FFF2-40B4-BE49-F238E27FC236}">
                <a16:creationId xmlns:a16="http://schemas.microsoft.com/office/drawing/2014/main" id="{A62332D7-811A-11BE-0F79-14D8F3DEEC05}"/>
              </a:ext>
            </a:extLst>
          </p:cNvPr>
          <p:cNvSpPr txBox="1">
            <a:spLocks/>
          </p:cNvSpPr>
          <p:nvPr/>
        </p:nvSpPr>
        <p:spPr>
          <a:xfrm>
            <a:off x="445245" y="1495594"/>
            <a:ext cx="2633568" cy="1890209"/>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私有网络（ </a:t>
            </a:r>
            <a:r>
              <a:rPr lang="en-US" altLang="zh-CN" sz="1200" err="1">
                <a:solidFill>
                  <a:schemeClr val="tx1"/>
                </a:solidFill>
                <a:latin typeface="Microsoft JhengHei Light" panose="020B0304030504040204" pitchFamily="34" charset="-120"/>
                <a:ea typeface="Microsoft JhengHei Light" panose="020B0304030504040204" pitchFamily="34" charset="-120"/>
              </a:rPr>
              <a:t>vNet</a:t>
            </a:r>
            <a:r>
              <a:rPr lang="zh-CN" altLang="en-US" sz="1200">
                <a:solidFill>
                  <a:schemeClr val="tx1"/>
                </a:solidFill>
                <a:latin typeface="Microsoft JhengHei Light" panose="020B0304030504040204" pitchFamily="34" charset="-120"/>
                <a:ea typeface="Microsoft JhengHei Light" panose="020B0304030504040204" pitchFamily="34" charset="-120"/>
              </a:rPr>
              <a:t>）</a:t>
            </a:r>
          </a:p>
          <a:p>
            <a:pPr marL="171450" indent="-171450" algn="l">
              <a:lnSpc>
                <a:spcPts val="1400"/>
              </a:lnSpc>
              <a:buFont typeface="Arial" panose="020B0604020202020204" pitchFamily="34" charset="0"/>
              <a:buChar char="•"/>
            </a:pPr>
            <a:r>
              <a:rPr lang="en-US" altLang="zh-CN" sz="1200">
                <a:solidFill>
                  <a:schemeClr val="tx1"/>
                </a:solidFill>
                <a:latin typeface="Microsoft JhengHei Light" panose="020B0304030504040204" pitchFamily="34" charset="-120"/>
                <a:ea typeface="Microsoft JhengHei Light" panose="020B0304030504040204" pitchFamily="34" charset="-120"/>
              </a:rPr>
              <a:t>Private Endpoint/Link</a:t>
            </a:r>
          </a:p>
          <a:p>
            <a:pPr marL="171450" indent="-171450" algn="l">
              <a:lnSpc>
                <a:spcPts val="1400"/>
              </a:lnSpc>
              <a:buFont typeface="Arial" panose="020B0604020202020204" pitchFamily="34" charset="0"/>
              <a:buChar char="•"/>
            </a:pPr>
            <a:r>
              <a:rPr lang="en-US" altLang="zh-CN" sz="1200">
                <a:solidFill>
                  <a:schemeClr val="tx1"/>
                </a:solidFill>
                <a:latin typeface="Microsoft JhengHei Light" panose="020B0304030504040204" pitchFamily="34" charset="-120"/>
                <a:ea typeface="Microsoft JhengHei Light" panose="020B0304030504040204" pitchFamily="34" charset="-120"/>
              </a:rPr>
              <a:t>Custom Domain</a:t>
            </a:r>
          </a:p>
          <a:p>
            <a:pPr marL="171450" indent="-171450" algn="l">
              <a:lnSpc>
                <a:spcPts val="1400"/>
              </a:lnSpc>
              <a:buFont typeface="Arial" panose="020B0604020202020204" pitchFamily="34" charset="0"/>
              <a:buChar char="•"/>
            </a:pPr>
            <a:r>
              <a:rPr lang="en-US" altLang="zh-CN" sz="1200">
                <a:solidFill>
                  <a:schemeClr val="tx1"/>
                </a:solidFill>
                <a:latin typeface="Microsoft JhengHei Light" panose="020B0304030504040204" pitchFamily="34" charset="-120"/>
                <a:ea typeface="Microsoft JhengHei Light" panose="020B0304030504040204" pitchFamily="34" charset="-120"/>
              </a:rPr>
              <a:t>CMK</a:t>
            </a:r>
          </a:p>
          <a:p>
            <a:pPr marL="171450" indent="-171450" algn="l">
              <a:lnSpc>
                <a:spcPts val="1400"/>
              </a:lnSpc>
              <a:buFont typeface="Arial" panose="020B0604020202020204" pitchFamily="34" charset="0"/>
              <a:buChar char="•"/>
            </a:pPr>
            <a:r>
              <a:rPr lang="en-US" altLang="zh-CN" sz="1200">
                <a:solidFill>
                  <a:schemeClr val="tx1"/>
                </a:solidFill>
                <a:latin typeface="Microsoft JhengHei Light" panose="020B0304030504040204" pitchFamily="34" charset="-120"/>
                <a:ea typeface="Microsoft JhengHei Light" panose="020B0304030504040204" pitchFamily="34" charset="-120"/>
              </a:rPr>
              <a:t>RBAC/IAM </a:t>
            </a:r>
            <a:r>
              <a:rPr lang="zh-CN" altLang="en-US" sz="1200">
                <a:solidFill>
                  <a:schemeClr val="tx1"/>
                </a:solidFill>
                <a:latin typeface="Microsoft JhengHei Light" panose="020B0304030504040204" pitchFamily="34" charset="-120"/>
                <a:ea typeface="Microsoft JhengHei Light" panose="020B0304030504040204" pitchFamily="34" charset="-120"/>
              </a:rPr>
              <a:t>权限管理</a:t>
            </a:r>
          </a:p>
          <a:p>
            <a:pPr marL="171450" indent="-171450" algn="l">
              <a:lnSpc>
                <a:spcPts val="1400"/>
              </a:lnSpc>
              <a:buFont typeface="Arial" panose="020B0604020202020204" pitchFamily="34" charset="0"/>
              <a:buChar char="•"/>
            </a:pPr>
            <a:r>
              <a:rPr lang="en-US" altLang="zh-CN" sz="1200">
                <a:solidFill>
                  <a:schemeClr val="tx1"/>
                </a:solidFill>
                <a:latin typeface="Microsoft JhengHei Light" panose="020B0304030504040204" pitchFamily="34" charset="-120"/>
                <a:ea typeface="Microsoft JhengHei Light" panose="020B0304030504040204" pitchFamily="34" charset="-120"/>
              </a:rPr>
              <a:t>Azure AD</a:t>
            </a:r>
            <a:r>
              <a:rPr lang="zh-CN" altLang="en-US" sz="1200">
                <a:solidFill>
                  <a:schemeClr val="tx1"/>
                </a:solidFill>
                <a:latin typeface="Microsoft JhengHei Light" panose="020B0304030504040204" pitchFamily="34" charset="-120"/>
                <a:ea typeface="Microsoft JhengHei Light" panose="020B0304030504040204" pitchFamily="34" charset="-120"/>
              </a:rPr>
              <a:t>集成</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托管身份 （</a:t>
            </a:r>
            <a:r>
              <a:rPr lang="en-US" altLang="zh-CN" sz="1200">
                <a:solidFill>
                  <a:schemeClr val="tx1"/>
                </a:solidFill>
                <a:latin typeface="Microsoft JhengHei Light" panose="020B0304030504040204" pitchFamily="34" charset="-120"/>
                <a:ea typeface="Microsoft JhengHei Light" panose="020B0304030504040204" pitchFamily="34" charset="-120"/>
              </a:rPr>
              <a:t>Managed ID</a:t>
            </a:r>
            <a:r>
              <a:rPr lang="zh-CN" altLang="en-US" sz="1200">
                <a:solidFill>
                  <a:schemeClr val="tx1"/>
                </a:solidFill>
                <a:latin typeface="Microsoft JhengHei Light" panose="020B0304030504040204" pitchFamily="34" charset="-120"/>
                <a:ea typeface="Microsoft JhengHei Light" panose="020B0304030504040204" pitchFamily="34" charset="-120"/>
              </a:rPr>
              <a:t>）</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企业合规 （</a:t>
            </a:r>
            <a:r>
              <a:rPr lang="en-US" altLang="zh-CN" sz="1200">
                <a:solidFill>
                  <a:schemeClr val="tx1"/>
                </a:solidFill>
                <a:latin typeface="Microsoft JhengHei Light" panose="020B0304030504040204" pitchFamily="34" charset="-120"/>
                <a:ea typeface="Microsoft JhengHei Light" panose="020B0304030504040204" pitchFamily="34" charset="-120"/>
              </a:rPr>
              <a:t>SOC2</a:t>
            </a:r>
            <a:r>
              <a:rPr lang="zh-CN" altLang="en-US" sz="1200">
                <a:solidFill>
                  <a:schemeClr val="tx1"/>
                </a:solidFill>
                <a:latin typeface="Microsoft JhengHei Light" panose="020B0304030504040204" pitchFamily="34" charset="-120"/>
                <a:ea typeface="Microsoft JhengHei Light" panose="020B0304030504040204" pitchFamily="34" charset="-120"/>
              </a:rPr>
              <a:t>， </a:t>
            </a:r>
            <a:r>
              <a:rPr lang="en-US" altLang="zh-CN" sz="1200">
                <a:solidFill>
                  <a:schemeClr val="tx1"/>
                </a:solidFill>
                <a:latin typeface="Microsoft JhengHei Light" panose="020B0304030504040204" pitchFamily="34" charset="-120"/>
                <a:ea typeface="Microsoft JhengHei Light" panose="020B0304030504040204" pitchFamily="34" charset="-120"/>
              </a:rPr>
              <a:t>HIPAA</a:t>
            </a:r>
            <a:r>
              <a:rPr lang="zh-CN" altLang="en-US" sz="1200">
                <a:solidFill>
                  <a:schemeClr val="tx1"/>
                </a:solidFill>
                <a:latin typeface="Microsoft JhengHei Light" panose="020B0304030504040204" pitchFamily="34" charset="-120"/>
                <a:ea typeface="Microsoft JhengHei Light" panose="020B0304030504040204" pitchFamily="34" charset="-120"/>
              </a:rPr>
              <a:t>， </a:t>
            </a:r>
            <a:r>
              <a:rPr lang="en-US" altLang="zh-CN" sz="1200">
                <a:solidFill>
                  <a:schemeClr val="tx1"/>
                </a:solidFill>
                <a:latin typeface="Microsoft JhengHei Light" panose="020B0304030504040204" pitchFamily="34" charset="-120"/>
                <a:ea typeface="Microsoft JhengHei Light" panose="020B0304030504040204" pitchFamily="34" charset="-120"/>
              </a:rPr>
              <a:t>ISO</a:t>
            </a:r>
            <a:r>
              <a:rPr lang="zh-CN" altLang="en-US" sz="1200">
                <a:solidFill>
                  <a:schemeClr val="tx1"/>
                </a:solidFill>
                <a:latin typeface="Microsoft JhengHei Light" panose="020B0304030504040204" pitchFamily="34" charset="-120"/>
                <a:ea typeface="Microsoft JhengHei Light" panose="020B0304030504040204" pitchFamily="34" charset="-120"/>
              </a:rPr>
              <a:t>， </a:t>
            </a:r>
            <a:r>
              <a:rPr lang="en-US" altLang="zh-CN" sz="1200">
                <a:solidFill>
                  <a:schemeClr val="tx1"/>
                </a:solidFill>
                <a:latin typeface="Microsoft JhengHei Light" panose="020B0304030504040204" pitchFamily="34" charset="-120"/>
                <a:ea typeface="Microsoft JhengHei Light" panose="020B0304030504040204" pitchFamily="34" charset="-120"/>
              </a:rPr>
              <a:t>GDPR Data Privacy etc.</a:t>
            </a:r>
            <a:r>
              <a:rPr lang="zh-CN" altLang="en-US" sz="1200">
                <a:solidFill>
                  <a:schemeClr val="tx1"/>
                </a:solidFill>
                <a:latin typeface="Microsoft JhengHei Light" panose="020B0304030504040204" pitchFamily="34" charset="-120"/>
                <a:ea typeface="Microsoft JhengHei Light" panose="020B0304030504040204" pitchFamily="34" charset="-120"/>
              </a:rPr>
              <a:t>）</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企业伦理审查 （</a:t>
            </a:r>
            <a:r>
              <a:rPr lang="en-US" altLang="zh-CN" sz="1200">
                <a:solidFill>
                  <a:schemeClr val="tx1"/>
                </a:solidFill>
                <a:latin typeface="Microsoft JhengHei Light" panose="020B0304030504040204" pitchFamily="34" charset="-120"/>
                <a:ea typeface="Microsoft JhengHei Light" panose="020B0304030504040204" pitchFamily="34" charset="-120"/>
              </a:rPr>
              <a:t>RAI</a:t>
            </a:r>
            <a:r>
              <a:rPr lang="zh-CN" altLang="en-US" sz="1200">
                <a:solidFill>
                  <a:schemeClr val="tx1"/>
                </a:solidFill>
                <a:latin typeface="Microsoft JhengHei Light" panose="020B0304030504040204" pitchFamily="34" charset="-120"/>
                <a:ea typeface="Microsoft JhengHei Light" panose="020B0304030504040204" pitchFamily="34" charset="-120"/>
              </a:rPr>
              <a:t>）</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企业级有偿</a:t>
            </a:r>
            <a:r>
              <a:rPr lang="en-US" altLang="zh-CN" sz="1200">
                <a:solidFill>
                  <a:schemeClr val="tx1"/>
                </a:solidFill>
                <a:latin typeface="Microsoft JhengHei Light" panose="020B0304030504040204" pitchFamily="34" charset="-120"/>
                <a:ea typeface="Microsoft JhengHei Light" panose="020B0304030504040204" pitchFamily="34" charset="-120"/>
              </a:rPr>
              <a:t>Support</a:t>
            </a:r>
          </a:p>
        </p:txBody>
      </p:sp>
      <p:sp>
        <p:nvSpPr>
          <p:cNvPr id="4101" name="Title 1">
            <a:extLst>
              <a:ext uri="{FF2B5EF4-FFF2-40B4-BE49-F238E27FC236}">
                <a16:creationId xmlns:a16="http://schemas.microsoft.com/office/drawing/2014/main" id="{843D85F1-A7B8-F392-9A89-5BA4599C1F04}"/>
              </a:ext>
            </a:extLst>
          </p:cNvPr>
          <p:cNvSpPr txBox="1">
            <a:spLocks/>
          </p:cNvSpPr>
          <p:nvPr/>
        </p:nvSpPr>
        <p:spPr>
          <a:xfrm>
            <a:off x="457268" y="3688863"/>
            <a:ext cx="2749884" cy="1587502"/>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多区域可用</a:t>
            </a:r>
            <a:r>
              <a:rPr lang="en-US" altLang="zh-CN" sz="1200">
                <a:solidFill>
                  <a:schemeClr val="tx1"/>
                </a:solidFill>
                <a:latin typeface="Microsoft JhengHei Light" panose="020B0304030504040204" pitchFamily="34" charset="-120"/>
                <a:ea typeface="Microsoft JhengHei Light" panose="020B0304030504040204" pitchFamily="34" charset="-120"/>
              </a:rPr>
              <a:t>/</a:t>
            </a:r>
            <a:r>
              <a:rPr lang="zh-CN" altLang="en-US" sz="1200">
                <a:solidFill>
                  <a:schemeClr val="tx1"/>
                </a:solidFill>
                <a:latin typeface="Microsoft JhengHei Light" panose="020B0304030504040204" pitchFamily="34" charset="-120"/>
                <a:ea typeface="Microsoft JhengHei Light" panose="020B0304030504040204" pitchFamily="34" charset="-120"/>
              </a:rPr>
              <a:t>容灾</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保证</a:t>
            </a:r>
            <a:r>
              <a:rPr lang="en-US" altLang="zh-CN" sz="1200">
                <a:solidFill>
                  <a:schemeClr val="tx1"/>
                </a:solidFill>
                <a:latin typeface="Microsoft JhengHei Light" panose="020B0304030504040204" pitchFamily="34" charset="-120"/>
                <a:ea typeface="Microsoft JhengHei Light" panose="020B0304030504040204" pitchFamily="34" charset="-120"/>
              </a:rPr>
              <a:t>SLA 99.9%</a:t>
            </a:r>
          </a:p>
          <a:p>
            <a:pPr marL="171450" indent="-171450" algn="l">
              <a:lnSpc>
                <a:spcPts val="1400"/>
              </a:lnSpc>
              <a:buFont typeface="Arial" panose="020B0604020202020204" pitchFamily="34" charset="0"/>
              <a:buChar char="•"/>
            </a:pPr>
            <a:r>
              <a:rPr lang="zh-CN" altLang="en-US" sz="1200">
                <a:solidFill>
                  <a:srgbClr val="D59DFF"/>
                </a:solidFill>
                <a:latin typeface="Microsoft JhengHei Light" panose="020B0304030504040204" pitchFamily="34" charset="-120"/>
                <a:ea typeface="Microsoft JhengHei Light" panose="020B0304030504040204" pitchFamily="34" charset="-120"/>
              </a:rPr>
              <a:t>更高</a:t>
            </a:r>
            <a:r>
              <a:rPr lang="en-US" altLang="zh-CN" sz="1200">
                <a:solidFill>
                  <a:srgbClr val="D59DFF"/>
                </a:solidFill>
                <a:latin typeface="Microsoft JhengHei Light" panose="020B0304030504040204" pitchFamily="34" charset="-120"/>
                <a:ea typeface="Microsoft JhengHei Light" panose="020B0304030504040204" pitchFamily="34" charset="-120"/>
              </a:rPr>
              <a:t>Rate Limit </a:t>
            </a:r>
            <a:r>
              <a:rPr lang="zh-CN" altLang="en-US" sz="1200">
                <a:solidFill>
                  <a:srgbClr val="D59DFF"/>
                </a:solidFill>
                <a:latin typeface="Microsoft JhengHei Light" panose="020B0304030504040204" pitchFamily="34" charset="-120"/>
                <a:ea typeface="Microsoft JhengHei Light" panose="020B0304030504040204" pitchFamily="34" charset="-120"/>
              </a:rPr>
              <a:t>（</a:t>
            </a:r>
            <a:r>
              <a:rPr lang="en-US" altLang="zh-CN" sz="1200">
                <a:solidFill>
                  <a:srgbClr val="D59DFF"/>
                </a:solidFill>
                <a:latin typeface="Microsoft JhengHei Light" panose="020B0304030504040204" pitchFamily="34" charset="-120"/>
                <a:ea typeface="Microsoft JhengHei Light" panose="020B0304030504040204" pitchFamily="34" charset="-120"/>
              </a:rPr>
              <a:t>TPM/QPM</a:t>
            </a:r>
            <a:r>
              <a:rPr lang="zh-CN" altLang="en-US" sz="1200">
                <a:solidFill>
                  <a:srgbClr val="D59DFF"/>
                </a:solidFill>
                <a:latin typeface="Microsoft JhengHei Light" panose="020B0304030504040204" pitchFamily="34" charset="-120"/>
                <a:ea typeface="Microsoft JhengHei Light" panose="020B0304030504040204" pitchFamily="34" charset="-120"/>
              </a:rPr>
              <a:t>）</a:t>
            </a:r>
          </a:p>
          <a:p>
            <a:pPr marL="171450" indent="-171450" algn="l">
              <a:lnSpc>
                <a:spcPts val="1400"/>
              </a:lnSpc>
              <a:buFont typeface="Arial" panose="020B0604020202020204" pitchFamily="34" charset="0"/>
              <a:buChar char="•"/>
            </a:pPr>
            <a:r>
              <a:rPr lang="zh-CN" altLang="en-US" sz="1200">
                <a:solidFill>
                  <a:srgbClr val="D59DFF"/>
                </a:solidFill>
                <a:latin typeface="Microsoft JhengHei Light" panose="020B0304030504040204" pitchFamily="34" charset="-120"/>
                <a:ea typeface="Microsoft JhengHei Light" panose="020B0304030504040204" pitchFamily="34" charset="-120"/>
              </a:rPr>
              <a:t>更高</a:t>
            </a:r>
            <a:r>
              <a:rPr lang="en-US" altLang="zh-CN" sz="1200">
                <a:solidFill>
                  <a:srgbClr val="D59DFF"/>
                </a:solidFill>
                <a:latin typeface="Microsoft JhengHei Light" panose="020B0304030504040204" pitchFamily="34" charset="-120"/>
                <a:ea typeface="Microsoft JhengHei Light" panose="020B0304030504040204" pitchFamily="34" charset="-120"/>
              </a:rPr>
              <a:t>Token</a:t>
            </a:r>
            <a:r>
              <a:rPr lang="zh-CN" altLang="en-US" sz="1200">
                <a:solidFill>
                  <a:srgbClr val="D59DFF"/>
                </a:solidFill>
                <a:latin typeface="Microsoft JhengHei Light" panose="020B0304030504040204" pitchFamily="34" charset="-120"/>
                <a:ea typeface="Microsoft JhengHei Light" panose="020B0304030504040204" pitchFamily="34" charset="-120"/>
              </a:rPr>
              <a:t>上限 （</a:t>
            </a:r>
            <a:r>
              <a:rPr lang="en-US" altLang="zh-CN" sz="1200">
                <a:solidFill>
                  <a:srgbClr val="D59DFF"/>
                </a:solidFill>
                <a:latin typeface="Microsoft JhengHei Light" panose="020B0304030504040204" pitchFamily="34" charset="-120"/>
                <a:ea typeface="Microsoft JhengHei Light" panose="020B0304030504040204" pitchFamily="34" charset="-120"/>
              </a:rPr>
              <a:t>Fine Tuning</a:t>
            </a:r>
            <a:r>
              <a:rPr lang="zh-CN" altLang="en-US" sz="1200">
                <a:solidFill>
                  <a:srgbClr val="D59DFF"/>
                </a:solidFill>
                <a:latin typeface="Microsoft JhengHei Light" panose="020B0304030504040204" pitchFamily="34" charset="-120"/>
                <a:ea typeface="Microsoft JhengHei Light" panose="020B0304030504040204" pitchFamily="34" charset="-120"/>
              </a:rPr>
              <a:t>）</a:t>
            </a:r>
          </a:p>
          <a:p>
            <a:pPr marL="171450" indent="-171450" algn="l">
              <a:lnSpc>
                <a:spcPts val="1400"/>
              </a:lnSpc>
              <a:buFont typeface="Arial" panose="020B0604020202020204" pitchFamily="34" charset="0"/>
              <a:buChar char="•"/>
            </a:pPr>
            <a:r>
              <a:rPr lang="en-US" altLang="zh-CN" sz="1200">
                <a:solidFill>
                  <a:schemeClr val="tx1"/>
                </a:solidFill>
                <a:latin typeface="Microsoft JhengHei Light" panose="020B0304030504040204" pitchFamily="34" charset="-120"/>
                <a:ea typeface="Microsoft JhengHei Light" panose="020B0304030504040204" pitchFamily="34" charset="-120"/>
              </a:rPr>
              <a:t>Endpoint</a:t>
            </a:r>
            <a:r>
              <a:rPr lang="zh-CN" altLang="en-US" sz="1200">
                <a:solidFill>
                  <a:schemeClr val="tx1"/>
                </a:solidFill>
                <a:latin typeface="Microsoft JhengHei Light" panose="020B0304030504040204" pitchFamily="34" charset="-120"/>
                <a:ea typeface="Microsoft JhengHei Light" panose="020B0304030504040204" pitchFamily="34" charset="-120"/>
              </a:rPr>
              <a:t>部署管理和监控</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基于</a:t>
            </a:r>
            <a:r>
              <a:rPr lang="en-US" altLang="zh-CN" sz="1200">
                <a:solidFill>
                  <a:schemeClr val="tx1"/>
                </a:solidFill>
                <a:latin typeface="Microsoft JhengHei Light" panose="020B0304030504040204" pitchFamily="34" charset="-120"/>
                <a:ea typeface="Microsoft JhengHei Light" panose="020B0304030504040204" pitchFamily="34" charset="-120"/>
              </a:rPr>
              <a:t>Azure</a:t>
            </a:r>
            <a:r>
              <a:rPr lang="zh-CN" altLang="en-US" sz="1200">
                <a:solidFill>
                  <a:schemeClr val="tx1"/>
                </a:solidFill>
                <a:latin typeface="Microsoft JhengHei Light" panose="020B0304030504040204" pitchFamily="34" charset="-120"/>
                <a:ea typeface="Microsoft JhengHei Light" panose="020B0304030504040204" pitchFamily="34" charset="-120"/>
              </a:rPr>
              <a:t>的</a:t>
            </a:r>
            <a:r>
              <a:rPr lang="en-US" altLang="zh-CN" sz="1200">
                <a:solidFill>
                  <a:schemeClr val="tx1"/>
                </a:solidFill>
                <a:latin typeface="Microsoft JhengHei Light" panose="020B0304030504040204" pitchFamily="34" charset="-120"/>
                <a:ea typeface="Microsoft JhengHei Light" panose="020B0304030504040204" pitchFamily="34" charset="-120"/>
              </a:rPr>
              <a:t>API</a:t>
            </a:r>
            <a:r>
              <a:rPr lang="zh-CN" altLang="en-US" sz="1200">
                <a:solidFill>
                  <a:schemeClr val="tx1"/>
                </a:solidFill>
                <a:latin typeface="Microsoft JhengHei Light" panose="020B0304030504040204" pitchFamily="34" charset="-120"/>
                <a:ea typeface="Microsoft JhengHei Light" panose="020B0304030504040204" pitchFamily="34" charset="-120"/>
              </a:rPr>
              <a:t>扩充： </a:t>
            </a:r>
          </a:p>
          <a:p>
            <a:pPr marL="171450" indent="-171450" algn="l">
              <a:lnSpc>
                <a:spcPts val="1400"/>
              </a:lnSpc>
              <a:buFont typeface="Arial" panose="020B0604020202020204" pitchFamily="34" charset="0"/>
              <a:buChar char="•"/>
            </a:pPr>
            <a:r>
              <a:rPr lang="en-US" altLang="zh-CN" sz="1200">
                <a:solidFill>
                  <a:schemeClr val="tx1"/>
                </a:solidFill>
                <a:latin typeface="Microsoft JhengHei Light" panose="020B0304030504040204" pitchFamily="34" charset="-120"/>
                <a:ea typeface="Microsoft JhengHei Light" panose="020B0304030504040204" pitchFamily="34" charset="-120"/>
              </a:rPr>
              <a:t>Token</a:t>
            </a:r>
            <a:r>
              <a:rPr lang="zh-CN" altLang="en-US" sz="1200">
                <a:solidFill>
                  <a:schemeClr val="tx1"/>
                </a:solidFill>
                <a:latin typeface="Microsoft JhengHei Light" panose="020B0304030504040204" pitchFamily="34" charset="-120"/>
                <a:ea typeface="Microsoft JhengHei Light" panose="020B0304030504040204" pitchFamily="34" charset="-120"/>
              </a:rPr>
              <a:t>监控</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更好的</a:t>
            </a:r>
            <a:r>
              <a:rPr lang="en-US" altLang="zh-CN" sz="1200">
                <a:solidFill>
                  <a:schemeClr val="tx1"/>
                </a:solidFill>
                <a:latin typeface="Microsoft JhengHei Light" panose="020B0304030504040204" pitchFamily="34" charset="-120"/>
                <a:ea typeface="Microsoft JhengHei Light" panose="020B0304030504040204" pitchFamily="34" charset="-120"/>
              </a:rPr>
              <a:t>Error &amp; debug</a:t>
            </a:r>
            <a:r>
              <a:rPr lang="zh-CN" altLang="en-US" sz="1200">
                <a:solidFill>
                  <a:schemeClr val="tx1"/>
                </a:solidFill>
                <a:latin typeface="Microsoft JhengHei Light" panose="020B0304030504040204" pitchFamily="34" charset="-120"/>
                <a:ea typeface="Microsoft JhengHei Light" panose="020B0304030504040204" pitchFamily="34" charset="-120"/>
              </a:rPr>
              <a:t>支持</a:t>
            </a:r>
          </a:p>
          <a:p>
            <a:pPr marL="171450" indent="-171450" algn="l">
              <a:lnSpc>
                <a:spcPts val="1400"/>
              </a:lnSpc>
              <a:buFont typeface="Arial" panose="020B0604020202020204" pitchFamily="34" charset="0"/>
              <a:buChar char="•"/>
            </a:pPr>
            <a:endParaRPr lang="zh-CN" altLang="en-US" sz="1200">
              <a:solidFill>
                <a:schemeClr val="tx1"/>
              </a:solidFill>
              <a:latin typeface="Microsoft JhengHei Light" panose="020B0304030504040204" pitchFamily="34" charset="-120"/>
              <a:ea typeface="Microsoft JhengHei Light" panose="020B0304030504040204" pitchFamily="34" charset="-120"/>
            </a:endParaRPr>
          </a:p>
        </p:txBody>
      </p:sp>
      <p:sp>
        <p:nvSpPr>
          <p:cNvPr id="4102" name="Title 1">
            <a:extLst>
              <a:ext uri="{FF2B5EF4-FFF2-40B4-BE49-F238E27FC236}">
                <a16:creationId xmlns:a16="http://schemas.microsoft.com/office/drawing/2014/main" id="{E886E40F-A43A-9D91-23FF-8C91C22C3B03}"/>
              </a:ext>
            </a:extLst>
          </p:cNvPr>
          <p:cNvSpPr txBox="1">
            <a:spLocks/>
          </p:cNvSpPr>
          <p:nvPr/>
        </p:nvSpPr>
        <p:spPr>
          <a:xfrm>
            <a:off x="457268" y="5394979"/>
            <a:ext cx="3396520" cy="786964"/>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集成现有</a:t>
            </a:r>
            <a:r>
              <a:rPr lang="en-US" altLang="zh-CN" sz="1200">
                <a:solidFill>
                  <a:schemeClr val="tx1"/>
                </a:solidFill>
                <a:latin typeface="Microsoft JhengHei Light" panose="020B0304030504040204" pitchFamily="34" charset="-120"/>
                <a:ea typeface="Microsoft JhengHei Light" panose="020B0304030504040204" pitchFamily="34" charset="-120"/>
              </a:rPr>
              <a:t>Cognitive Service</a:t>
            </a:r>
            <a:r>
              <a:rPr lang="zh-CN" altLang="en-US" sz="1200">
                <a:solidFill>
                  <a:schemeClr val="tx1"/>
                </a:solidFill>
                <a:latin typeface="Microsoft JhengHei Light" panose="020B0304030504040204" pitchFamily="34" charset="-120"/>
                <a:ea typeface="Microsoft JhengHei Light" panose="020B0304030504040204" pitchFamily="34" charset="-120"/>
              </a:rPr>
              <a:t>的服务架构</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集成资源监控 （</a:t>
            </a:r>
            <a:r>
              <a:rPr lang="en-US" altLang="zh-CN" sz="1200">
                <a:solidFill>
                  <a:schemeClr val="tx1"/>
                </a:solidFill>
                <a:latin typeface="Microsoft JhengHei Light" panose="020B0304030504040204" pitchFamily="34" charset="-120"/>
                <a:ea typeface="Microsoft JhengHei Light" panose="020B0304030504040204" pitchFamily="34" charset="-120"/>
              </a:rPr>
              <a:t>Monitor / Log Analytics</a:t>
            </a:r>
            <a:r>
              <a:rPr lang="zh-CN" altLang="en-US" sz="1200">
                <a:solidFill>
                  <a:schemeClr val="tx1"/>
                </a:solidFill>
                <a:latin typeface="Microsoft JhengHei Light" panose="020B0304030504040204" pitchFamily="34" charset="-120"/>
                <a:ea typeface="Microsoft JhengHei Light" panose="020B0304030504040204" pitchFamily="34" charset="-120"/>
              </a:rPr>
              <a:t>）</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集成自动化 （</a:t>
            </a:r>
            <a:r>
              <a:rPr lang="en-US" altLang="zh-CN" sz="1200">
                <a:solidFill>
                  <a:schemeClr val="tx1"/>
                </a:solidFill>
                <a:latin typeface="Microsoft JhengHei Light" panose="020B0304030504040204" pitchFamily="34" charset="-120"/>
                <a:ea typeface="Microsoft JhengHei Light" panose="020B0304030504040204" pitchFamily="34" charset="-120"/>
              </a:rPr>
              <a:t>Automation Task</a:t>
            </a:r>
            <a:r>
              <a:rPr lang="zh-CN" altLang="en-US" sz="1200">
                <a:solidFill>
                  <a:schemeClr val="tx1"/>
                </a:solidFill>
                <a:latin typeface="Microsoft JhengHei Light" panose="020B0304030504040204" pitchFamily="34" charset="-120"/>
                <a:ea typeface="Microsoft JhengHei Light" panose="020B0304030504040204" pitchFamily="34" charset="-120"/>
              </a:rPr>
              <a:t>， </a:t>
            </a:r>
            <a:r>
              <a:rPr lang="en-US" altLang="zh-CN" sz="1200">
                <a:solidFill>
                  <a:schemeClr val="tx1"/>
                </a:solidFill>
                <a:latin typeface="Microsoft JhengHei Light" panose="020B0304030504040204" pitchFamily="34" charset="-120"/>
                <a:ea typeface="Microsoft JhengHei Light" panose="020B0304030504040204" pitchFamily="34" charset="-120"/>
              </a:rPr>
              <a:t>ARM</a:t>
            </a:r>
            <a:r>
              <a:rPr lang="zh-CN" altLang="en-US" sz="1200">
                <a:solidFill>
                  <a:schemeClr val="tx1"/>
                </a:solidFill>
                <a:latin typeface="Microsoft JhengHei Light" panose="020B0304030504040204" pitchFamily="34" charset="-120"/>
                <a:ea typeface="Microsoft JhengHei Light" panose="020B0304030504040204" pitchFamily="34" charset="-120"/>
              </a:rPr>
              <a:t>部署）</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集成</a:t>
            </a:r>
            <a:r>
              <a:rPr lang="en-US" altLang="zh-CN" sz="1200">
                <a:solidFill>
                  <a:schemeClr val="tx1"/>
                </a:solidFill>
                <a:latin typeface="Microsoft JhengHei Light" panose="020B0304030504040204" pitchFamily="34" charset="-120"/>
                <a:ea typeface="Microsoft JhengHei Light" panose="020B0304030504040204" pitchFamily="34" charset="-120"/>
              </a:rPr>
              <a:t>Express Route</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集成密匙管理 （</a:t>
            </a:r>
            <a:r>
              <a:rPr lang="en-US" altLang="zh-CN" sz="1200">
                <a:solidFill>
                  <a:schemeClr val="tx1"/>
                </a:solidFill>
                <a:latin typeface="Microsoft JhengHei Light" panose="020B0304030504040204" pitchFamily="34" charset="-120"/>
                <a:ea typeface="Microsoft JhengHei Light" panose="020B0304030504040204" pitchFamily="34" charset="-120"/>
              </a:rPr>
              <a:t>AKV</a:t>
            </a:r>
            <a:r>
              <a:rPr lang="zh-CN" altLang="en-US" sz="1200">
                <a:solidFill>
                  <a:schemeClr val="tx1"/>
                </a:solidFill>
                <a:latin typeface="Microsoft JhengHei Light" panose="020B0304030504040204" pitchFamily="34" charset="-120"/>
                <a:ea typeface="Microsoft JhengHei Light" panose="020B0304030504040204" pitchFamily="34" charset="-120"/>
              </a:rPr>
              <a:t>）</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集成数据加密 （</a:t>
            </a:r>
            <a:r>
              <a:rPr lang="en-US" altLang="zh-CN" sz="1200">
                <a:solidFill>
                  <a:schemeClr val="tx1"/>
                </a:solidFill>
                <a:latin typeface="Microsoft JhengHei Light" panose="020B0304030504040204" pitchFamily="34" charset="-120"/>
                <a:ea typeface="Microsoft JhengHei Light" panose="020B0304030504040204" pitchFamily="34" charset="-120"/>
              </a:rPr>
              <a:t>Azure Storage</a:t>
            </a:r>
            <a:r>
              <a:rPr lang="zh-CN" altLang="en-US" sz="1200">
                <a:solidFill>
                  <a:schemeClr val="tx1"/>
                </a:solidFill>
                <a:latin typeface="Microsoft JhengHei Light" panose="020B0304030504040204" pitchFamily="34" charset="-120"/>
                <a:ea typeface="Microsoft JhengHei Light" panose="020B0304030504040204" pitchFamily="34" charset="-120"/>
              </a:rPr>
              <a:t>）</a:t>
            </a:r>
          </a:p>
        </p:txBody>
      </p:sp>
      <p:grpSp>
        <p:nvGrpSpPr>
          <p:cNvPr id="4115" name="Group 4114">
            <a:extLst>
              <a:ext uri="{FF2B5EF4-FFF2-40B4-BE49-F238E27FC236}">
                <a16:creationId xmlns:a16="http://schemas.microsoft.com/office/drawing/2014/main" id="{C744C9CD-1345-0E33-D34F-91B038184E43}"/>
              </a:ext>
            </a:extLst>
          </p:cNvPr>
          <p:cNvGrpSpPr/>
          <p:nvPr/>
        </p:nvGrpSpPr>
        <p:grpSpPr>
          <a:xfrm>
            <a:off x="4860629" y="1937627"/>
            <a:ext cx="800219" cy="3217283"/>
            <a:chOff x="4232046" y="1993046"/>
            <a:chExt cx="800219" cy="3217283"/>
          </a:xfrm>
        </p:grpSpPr>
        <p:sp>
          <p:nvSpPr>
            <p:cNvPr id="49" name="Rectangle 48">
              <a:extLst>
                <a:ext uri="{FF2B5EF4-FFF2-40B4-BE49-F238E27FC236}">
                  <a16:creationId xmlns:a16="http://schemas.microsoft.com/office/drawing/2014/main" id="{EA249C39-D215-C0F1-B3F4-47355852C21C}"/>
                </a:ext>
              </a:extLst>
            </p:cNvPr>
            <p:cNvSpPr/>
            <p:nvPr/>
          </p:nvSpPr>
          <p:spPr bwMode="auto">
            <a:xfrm>
              <a:off x="4234843" y="1993046"/>
              <a:ext cx="789454" cy="3217283"/>
            </a:xfrm>
            <a:prstGeom prst="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latin typeface="Microsoft JhengHei Light" panose="020B0304030504040204" pitchFamily="34" charset="-120"/>
                <a:ea typeface="Microsoft JhengHei Light" panose="020B0304030504040204" pitchFamily="34" charset="-120"/>
                <a:cs typeface="Segoe UI" pitchFamily="34" charset="0"/>
              </a:endParaRPr>
            </a:p>
          </p:txBody>
        </p:sp>
        <p:sp>
          <p:nvSpPr>
            <p:cNvPr id="57" name="TextBox 56">
              <a:extLst>
                <a:ext uri="{FF2B5EF4-FFF2-40B4-BE49-F238E27FC236}">
                  <a16:creationId xmlns:a16="http://schemas.microsoft.com/office/drawing/2014/main" id="{E834AFBD-45AC-51B5-DDB2-3D5E30949774}"/>
                </a:ext>
              </a:extLst>
            </p:cNvPr>
            <p:cNvSpPr txBox="1"/>
            <p:nvPr/>
          </p:nvSpPr>
          <p:spPr>
            <a:xfrm>
              <a:off x="4232046" y="3560995"/>
              <a:ext cx="800219" cy="276999"/>
            </a:xfrm>
            <a:prstGeom prst="rect">
              <a:avLst/>
            </a:prstGeom>
            <a:noFill/>
          </p:spPr>
          <p:txBody>
            <a:bodyPr wrap="none" rtlCol="0">
              <a:spAutoFit/>
            </a:bodyPr>
            <a:lstStyle/>
            <a:p>
              <a:pPr marR="0" lvl="0" indent="0" algn="ctr" fontAlgn="auto">
                <a:spcBef>
                  <a:spcPct val="0"/>
                </a:spcBef>
                <a:spcAft>
                  <a:spcPts val="0"/>
                </a:spcAft>
                <a:buClrTx/>
                <a:buSzTx/>
                <a:buFontTx/>
                <a:buNone/>
                <a:tabLst/>
                <a:defRPr/>
              </a:pPr>
              <a:r>
                <a:rPr lang="zh-CN" altLang="en-US" sz="1200" b="1">
                  <a:latin typeface="Microsoft JhengHei Light" panose="020B0304030504040204" pitchFamily="34" charset="-120"/>
                  <a:ea typeface="Microsoft JhengHei Light" panose="020B0304030504040204" pitchFamily="34" charset="-120"/>
                  <a:cs typeface="Segoe UI" panose="020B0502040204020203" pitchFamily="34" charset="0"/>
                </a:rPr>
                <a:t>认知服务</a:t>
              </a:r>
              <a:endParaRPr lang="en-US" altLang="zh-CN" sz="1200" b="1">
                <a:latin typeface="Microsoft JhengHei Light" panose="020B0304030504040204" pitchFamily="34" charset="-120"/>
                <a:ea typeface="Microsoft JhengHei Light" panose="020B0304030504040204" pitchFamily="34" charset="-120"/>
                <a:cs typeface="Segoe UI" panose="020B0502040204020203" pitchFamily="34" charset="0"/>
              </a:endParaRPr>
            </a:p>
          </p:txBody>
        </p:sp>
        <p:pic>
          <p:nvPicPr>
            <p:cNvPr id="56" name="Picture 55">
              <a:extLst>
                <a:ext uri="{FF2B5EF4-FFF2-40B4-BE49-F238E27FC236}">
                  <a16:creationId xmlns:a16="http://schemas.microsoft.com/office/drawing/2014/main" id="{421FB4BC-5327-B51E-2C03-BF7F0803D71C}"/>
                </a:ext>
              </a:extLst>
            </p:cNvPr>
            <p:cNvPicPr>
              <a:picLocks noChangeAspect="1"/>
            </p:cNvPicPr>
            <p:nvPr/>
          </p:nvPicPr>
          <p:blipFill>
            <a:blip r:embed="rId6">
              <a:biLevel thresh="25000"/>
            </a:blip>
            <a:stretch>
              <a:fillRect/>
            </a:stretch>
          </p:blipFill>
          <p:spPr>
            <a:xfrm>
              <a:off x="4351912" y="3110958"/>
              <a:ext cx="525595" cy="372346"/>
            </a:xfrm>
            <a:prstGeom prst="rect">
              <a:avLst/>
            </a:prstGeom>
          </p:spPr>
        </p:pic>
        <p:pic>
          <p:nvPicPr>
            <p:cNvPr id="4104" name="Picture 4103">
              <a:extLst>
                <a:ext uri="{FF2B5EF4-FFF2-40B4-BE49-F238E27FC236}">
                  <a16:creationId xmlns:a16="http://schemas.microsoft.com/office/drawing/2014/main" id="{E5B92DE2-2673-E257-6FDF-9BD7C63D792B}"/>
                </a:ext>
              </a:extLst>
            </p:cNvPr>
            <p:cNvPicPr>
              <a:picLocks noChangeAspect="1"/>
            </p:cNvPicPr>
            <p:nvPr/>
          </p:nvPicPr>
          <p:blipFill>
            <a:blip r:embed="rId7"/>
            <a:stretch>
              <a:fillRect/>
            </a:stretch>
          </p:blipFill>
          <p:spPr>
            <a:xfrm>
              <a:off x="4490077" y="4623263"/>
              <a:ext cx="292542" cy="331705"/>
            </a:xfrm>
            <a:prstGeom prst="rect">
              <a:avLst/>
            </a:prstGeom>
          </p:spPr>
        </p:pic>
      </p:grpSp>
      <p:grpSp>
        <p:nvGrpSpPr>
          <p:cNvPr id="4108" name="Group 4107">
            <a:extLst>
              <a:ext uri="{FF2B5EF4-FFF2-40B4-BE49-F238E27FC236}">
                <a16:creationId xmlns:a16="http://schemas.microsoft.com/office/drawing/2014/main" id="{B0E1CAED-D741-BF6A-0B53-F67DE676B077}"/>
              </a:ext>
            </a:extLst>
          </p:cNvPr>
          <p:cNvGrpSpPr/>
          <p:nvPr/>
        </p:nvGrpSpPr>
        <p:grpSpPr>
          <a:xfrm>
            <a:off x="7996644" y="881962"/>
            <a:ext cx="1419736" cy="418340"/>
            <a:chOff x="5559746" y="2917240"/>
            <a:chExt cx="1736777" cy="511760"/>
          </a:xfrm>
        </p:grpSpPr>
        <p:pic>
          <p:nvPicPr>
            <p:cNvPr id="4109" name="Picture 4108">
              <a:extLst>
                <a:ext uri="{FF2B5EF4-FFF2-40B4-BE49-F238E27FC236}">
                  <a16:creationId xmlns:a16="http://schemas.microsoft.com/office/drawing/2014/main" id="{EC72DD37-7D38-AFEE-942C-4D79B79F90E5}"/>
                </a:ext>
              </a:extLst>
            </p:cNvPr>
            <p:cNvPicPr>
              <a:picLocks noChangeAspect="1"/>
            </p:cNvPicPr>
            <p:nvPr/>
          </p:nvPicPr>
          <p:blipFill>
            <a:blip r:embed="rId7"/>
            <a:stretch>
              <a:fillRect/>
            </a:stretch>
          </p:blipFill>
          <p:spPr>
            <a:xfrm>
              <a:off x="5559746" y="2917240"/>
              <a:ext cx="451338" cy="511760"/>
            </a:xfrm>
            <a:prstGeom prst="rect">
              <a:avLst/>
            </a:prstGeom>
          </p:spPr>
        </p:pic>
        <p:pic>
          <p:nvPicPr>
            <p:cNvPr id="4110" name="Picture 4109">
              <a:extLst>
                <a:ext uri="{FF2B5EF4-FFF2-40B4-BE49-F238E27FC236}">
                  <a16:creationId xmlns:a16="http://schemas.microsoft.com/office/drawing/2014/main" id="{98CEC2CD-CCAB-196C-F50E-C5ECE66B81D3}"/>
                </a:ext>
              </a:extLst>
            </p:cNvPr>
            <p:cNvPicPr>
              <a:picLocks noChangeAspect="1"/>
            </p:cNvPicPr>
            <p:nvPr/>
          </p:nvPicPr>
          <p:blipFill rotWithShape="1">
            <a:blip r:embed="rId8"/>
            <a:srcRect l="25941" b="-5505"/>
            <a:stretch/>
          </p:blipFill>
          <p:spPr>
            <a:xfrm>
              <a:off x="6115786" y="2957892"/>
              <a:ext cx="1180737" cy="413958"/>
            </a:xfrm>
            <a:prstGeom prst="rect">
              <a:avLst/>
            </a:prstGeom>
          </p:spPr>
        </p:pic>
      </p:grpSp>
      <p:sp>
        <p:nvSpPr>
          <p:cNvPr id="8" name="Rectangle 9">
            <a:extLst>
              <a:ext uri="{FF2B5EF4-FFF2-40B4-BE49-F238E27FC236}">
                <a16:creationId xmlns:a16="http://schemas.microsoft.com/office/drawing/2014/main" id="{EB9CB02A-D022-CFEB-2DF6-2E3E14CD8951}"/>
              </a:ext>
            </a:extLst>
          </p:cNvPr>
          <p:cNvSpPr/>
          <p:nvPr/>
        </p:nvSpPr>
        <p:spPr bwMode="auto">
          <a:xfrm>
            <a:off x="630162" y="541749"/>
            <a:ext cx="5545557" cy="443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业务价值</a:t>
            </a:r>
            <a:endPar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endParaRPr>
          </a:p>
        </p:txBody>
      </p:sp>
    </p:spTree>
    <p:extLst>
      <p:ext uri="{BB962C8B-B14F-4D97-AF65-F5344CB8AC3E}">
        <p14:creationId xmlns:p14="http://schemas.microsoft.com/office/powerpoint/2010/main" val="3649964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50"/>
                                        <p:tgtEl>
                                          <p:spTgt spid="21"/>
                                        </p:tgtEl>
                                      </p:cBhvr>
                                    </p:animEffect>
                                  </p:childTnLst>
                                </p:cTn>
                              </p:par>
                            </p:childTnLst>
                          </p:cTn>
                        </p:par>
                        <p:par>
                          <p:cTn id="8" fill="hold">
                            <p:stCondLst>
                              <p:cond delay="15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50"/>
                                        <p:tgtEl>
                                          <p:spTgt spid="22"/>
                                        </p:tgtEl>
                                      </p:cBhvr>
                                    </p:animEffect>
                                  </p:childTnLst>
                                </p:cTn>
                              </p:par>
                            </p:childTnLst>
                          </p:cTn>
                        </p:par>
                        <p:par>
                          <p:cTn id="12" fill="hold">
                            <p:stCondLst>
                              <p:cond delay="300"/>
                            </p:stCondLst>
                            <p:childTnLst>
                              <p:par>
                                <p:cTn id="13" presetID="10"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50"/>
                                        <p:tgtEl>
                                          <p:spTgt spid="23"/>
                                        </p:tgtEl>
                                      </p:cBhvr>
                                    </p:animEffect>
                                  </p:childTnLst>
                                </p:cTn>
                              </p:par>
                            </p:childTnLst>
                          </p:cTn>
                        </p:par>
                        <p:par>
                          <p:cTn id="16" fill="hold">
                            <p:stCondLst>
                              <p:cond delay="450"/>
                            </p:stCondLst>
                            <p:childTnLst>
                              <p:par>
                                <p:cTn id="17" presetID="10" presetClass="entr" presetSubtype="0"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50"/>
                                        <p:tgtEl>
                                          <p:spTgt spid="24"/>
                                        </p:tgtEl>
                                      </p:cBhvr>
                                    </p:animEffect>
                                  </p:childTnLst>
                                </p:cTn>
                              </p:par>
                            </p:childTnLst>
                          </p:cTn>
                        </p:par>
                        <p:par>
                          <p:cTn id="20" fill="hold">
                            <p:stCondLst>
                              <p:cond delay="6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right)">
                                      <p:cBhvr>
                                        <p:cTn id="33" dur="500"/>
                                        <p:tgtEl>
                                          <p:spTgt spid="3"/>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4114"/>
                                        </p:tgtEl>
                                        <p:attrNameLst>
                                          <p:attrName>style.visibility</p:attrName>
                                        </p:attrNameLst>
                                      </p:cBhvr>
                                      <p:to>
                                        <p:strVal val="visible"/>
                                      </p:to>
                                    </p:set>
                                    <p:animEffect transition="in" filter="fade">
                                      <p:cBhvr>
                                        <p:cTn id="37" dur="250"/>
                                        <p:tgtEl>
                                          <p:spTgt spid="4114"/>
                                        </p:tgtEl>
                                      </p:cBhvr>
                                    </p:animEffect>
                                  </p:childTnLst>
                                </p:cTn>
                              </p:par>
                            </p:childTnLst>
                          </p:cTn>
                        </p:par>
                        <p:par>
                          <p:cTn id="38" fill="hold">
                            <p:stCondLst>
                              <p:cond delay="750"/>
                            </p:stCondLst>
                            <p:childTnLst>
                              <p:par>
                                <p:cTn id="39" presetID="10" presetClass="entr" presetSubtype="0" fill="hold" nodeType="afterEffect">
                                  <p:stCondLst>
                                    <p:cond delay="0"/>
                                  </p:stCondLst>
                                  <p:childTnLst>
                                    <p:set>
                                      <p:cBhvr>
                                        <p:cTn id="40" dur="1" fill="hold">
                                          <p:stCondLst>
                                            <p:cond delay="0"/>
                                          </p:stCondLst>
                                        </p:cTn>
                                        <p:tgtEl>
                                          <p:spTgt spid="4115"/>
                                        </p:tgtEl>
                                        <p:attrNameLst>
                                          <p:attrName>style.visibility</p:attrName>
                                        </p:attrNameLst>
                                      </p:cBhvr>
                                      <p:to>
                                        <p:strVal val="visible"/>
                                      </p:to>
                                    </p:set>
                                    <p:animEffect transition="in" filter="fade">
                                      <p:cBhvr>
                                        <p:cTn id="41" dur="250"/>
                                        <p:tgtEl>
                                          <p:spTgt spid="4115"/>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250"/>
                                        <p:tgtEl>
                                          <p:spTgt spid="4"/>
                                        </p:tgtEl>
                                      </p:cBhvr>
                                    </p:animEffect>
                                  </p:childTnLst>
                                </p:cTn>
                              </p:par>
                            </p:childTnLst>
                          </p:cTn>
                        </p:par>
                        <p:par>
                          <p:cTn id="46" fill="hold">
                            <p:stCondLst>
                              <p:cond delay="1250"/>
                            </p:stCondLst>
                            <p:childTnLst>
                              <p:par>
                                <p:cTn id="47" presetID="10" presetClass="entr" presetSubtype="0" fill="hold" nodeType="after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250"/>
                                        <p:tgtEl>
                                          <p:spTgt spid="5"/>
                                        </p:tgtEl>
                                      </p:cBhvr>
                                    </p:animEffect>
                                  </p:childTnLst>
                                </p:cTn>
                              </p:par>
                            </p:childTnLst>
                          </p:cTn>
                        </p:par>
                        <p:par>
                          <p:cTn id="50" fill="hold">
                            <p:stCondLst>
                              <p:cond delay="1500"/>
                            </p:stCondLst>
                            <p:childTnLst>
                              <p:par>
                                <p:cTn id="51" presetID="10" presetClass="entr" presetSubtype="0" fill="hold" nodeType="after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250"/>
                                        <p:tgtEl>
                                          <p:spTgt spid="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100"/>
                                        </p:tgtEl>
                                        <p:attrNameLst>
                                          <p:attrName>style.visibility</p:attrName>
                                        </p:attrNameLst>
                                      </p:cBhvr>
                                      <p:to>
                                        <p:strVal val="visible"/>
                                      </p:to>
                                    </p:set>
                                    <p:animEffect transition="in" filter="fade">
                                      <p:cBhvr>
                                        <p:cTn id="58" dur="500"/>
                                        <p:tgtEl>
                                          <p:spTgt spid="410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101"/>
                                        </p:tgtEl>
                                        <p:attrNameLst>
                                          <p:attrName>style.visibility</p:attrName>
                                        </p:attrNameLst>
                                      </p:cBhvr>
                                      <p:to>
                                        <p:strVal val="visible"/>
                                      </p:to>
                                    </p:set>
                                    <p:animEffect transition="in" filter="fade">
                                      <p:cBhvr>
                                        <p:cTn id="61" dur="500"/>
                                        <p:tgtEl>
                                          <p:spTgt spid="410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102"/>
                                        </p:tgtEl>
                                        <p:attrNameLst>
                                          <p:attrName>style.visibility</p:attrName>
                                        </p:attrNameLst>
                                      </p:cBhvr>
                                      <p:to>
                                        <p:strVal val="visible"/>
                                      </p:to>
                                    </p:set>
                                    <p:animEffect transition="in" filter="fade">
                                      <p:cBhvr>
                                        <p:cTn id="64" dur="5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4100" grpId="0"/>
      <p:bldP spid="4101" grpId="0"/>
      <p:bldP spid="410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0E84BE-71C6-E32A-0153-27229568AD38}"/>
              </a:ext>
              <a:ext uri="{C183D7F6-B498-43B3-948B-1728B52AA6E4}">
                <adec:decorative xmlns:adec="http://schemas.microsoft.com/office/drawing/2017/decorative" val="1"/>
              </a:ext>
            </a:extLst>
          </p:cNvPr>
          <p:cNvSpPr/>
          <p:nvPr/>
        </p:nvSpPr>
        <p:spPr>
          <a:xfrm>
            <a:off x="3525072" y="2204899"/>
            <a:ext cx="2286000" cy="365760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id="{8E313DEF-5C64-4719-378B-112217014096}"/>
              </a:ext>
            </a:extLst>
          </p:cNvPr>
          <p:cNvSpPr txBox="1">
            <a:spLocks/>
          </p:cNvSpPr>
          <p:nvPr/>
        </p:nvSpPr>
        <p:spPr>
          <a:xfrm>
            <a:off x="3979720" y="2213047"/>
            <a:ext cx="1378448" cy="415498"/>
          </a:xfrm>
          <a:prstGeom prst="rect">
            <a:avLst/>
          </a:prstGeom>
        </p:spPr>
        <p:txBody>
          <a:bodyPr vert="horz" wrap="square" lIns="0" tIns="4572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altLang="zh-CN" sz="1200" b="1" spc="0" dirty="0">
                <a:solidFill>
                  <a:srgbClr val="FFFFFF"/>
                </a:solidFill>
                <a:latin typeface="Segoe UI"/>
                <a:cs typeface="Segoe UI Semilight" panose="020B0402040204020203" pitchFamily="34" charset="0"/>
              </a:rPr>
              <a:t>Semantic </a:t>
            </a:r>
            <a:r>
              <a:rPr kumimoji="0" lang="en-US" altLang="zh-CN" sz="1200" b="1"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Compute Engine</a:t>
            </a:r>
            <a:endParaRPr kumimoji="0" lang="en-US" sz="1200" b="1"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endParaRPr>
          </a:p>
        </p:txBody>
      </p:sp>
      <p:grpSp>
        <p:nvGrpSpPr>
          <p:cNvPr id="47" name="Group 46">
            <a:extLst>
              <a:ext uri="{FF2B5EF4-FFF2-40B4-BE49-F238E27FC236}">
                <a16:creationId xmlns:a16="http://schemas.microsoft.com/office/drawing/2014/main" id="{5C8B2B1B-81EE-004C-8A25-93554D4263A5}"/>
              </a:ext>
            </a:extLst>
          </p:cNvPr>
          <p:cNvGrpSpPr/>
          <p:nvPr/>
        </p:nvGrpSpPr>
        <p:grpSpPr>
          <a:xfrm>
            <a:off x="2426932" y="3830687"/>
            <a:ext cx="635274" cy="635274"/>
            <a:chOff x="2597981" y="2943083"/>
            <a:chExt cx="635274" cy="635274"/>
          </a:xfrm>
        </p:grpSpPr>
        <p:sp>
          <p:nvSpPr>
            <p:cNvPr id="6" name="Rectangle: Rounded Corners 5">
              <a:extLst>
                <a:ext uri="{FF2B5EF4-FFF2-40B4-BE49-F238E27FC236}">
                  <a16:creationId xmlns:a16="http://schemas.microsoft.com/office/drawing/2014/main" id="{7FBF9642-B06D-B017-59B6-3AD796F2E67F}"/>
                </a:ext>
                <a:ext uri="{C183D7F6-B498-43B3-948B-1728B52AA6E4}">
                  <adec:decorative xmlns:adec="http://schemas.microsoft.com/office/drawing/2017/decorative" val="1"/>
                </a:ext>
              </a:extLst>
            </p:cNvPr>
            <p:cNvSpPr/>
            <p:nvPr/>
          </p:nvSpPr>
          <p:spPr bwMode="auto">
            <a:xfrm>
              <a:off x="2597981" y="2943083"/>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Graphic 6">
              <a:extLst>
                <a:ext uri="{FF2B5EF4-FFF2-40B4-BE49-F238E27FC236}">
                  <a16:creationId xmlns:a16="http://schemas.microsoft.com/office/drawing/2014/main" id="{CE42C1AD-25B6-7673-0155-1C066BD1AF2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89341" y="3034443"/>
              <a:ext cx="452555" cy="452555"/>
            </a:xfrm>
            <a:prstGeom prst="rect">
              <a:avLst/>
            </a:prstGeom>
          </p:spPr>
        </p:pic>
      </p:grpSp>
      <p:sp>
        <p:nvSpPr>
          <p:cNvPr id="10" name="Rectangle 9">
            <a:extLst>
              <a:ext uri="{FF2B5EF4-FFF2-40B4-BE49-F238E27FC236}">
                <a16:creationId xmlns:a16="http://schemas.microsoft.com/office/drawing/2014/main" id="{DE02FD85-9A72-A07B-2C5D-5A51B6CE6AFB}"/>
              </a:ext>
              <a:ext uri="{C183D7F6-B498-43B3-948B-1728B52AA6E4}">
                <adec:decorative xmlns:adec="http://schemas.microsoft.com/office/drawing/2017/decorative" val="1"/>
              </a:ext>
            </a:extLst>
          </p:cNvPr>
          <p:cNvSpPr/>
          <p:nvPr/>
        </p:nvSpPr>
        <p:spPr>
          <a:xfrm>
            <a:off x="7402903" y="2215563"/>
            <a:ext cx="4132633" cy="109728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Rectangle: Rounded Corners 18">
            <a:extLst>
              <a:ext uri="{FF2B5EF4-FFF2-40B4-BE49-F238E27FC236}">
                <a16:creationId xmlns:a16="http://schemas.microsoft.com/office/drawing/2014/main" id="{7F049B04-AB02-3FA3-7E26-C4F463E5670E}"/>
              </a:ext>
              <a:ext uri="{C183D7F6-B498-43B3-948B-1728B52AA6E4}">
                <adec:decorative xmlns:adec="http://schemas.microsoft.com/office/drawing/2017/decorative" val="1"/>
              </a:ext>
            </a:extLst>
          </p:cNvPr>
          <p:cNvSpPr/>
          <p:nvPr/>
        </p:nvSpPr>
        <p:spPr bwMode="auto">
          <a:xfrm>
            <a:off x="10544852" y="2325220"/>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09FA7AC9-8D9E-C744-0E0F-4C739C5FFE42}"/>
              </a:ext>
            </a:extLst>
          </p:cNvPr>
          <p:cNvGrpSpPr/>
          <p:nvPr/>
        </p:nvGrpSpPr>
        <p:grpSpPr>
          <a:xfrm>
            <a:off x="6272498" y="4370015"/>
            <a:ext cx="640080" cy="640080"/>
            <a:chOff x="3606049" y="4974128"/>
            <a:chExt cx="640080" cy="640080"/>
          </a:xfrm>
        </p:grpSpPr>
        <p:sp>
          <p:nvSpPr>
            <p:cNvPr id="18" name="Rectangle: Rounded Corners 17">
              <a:extLst>
                <a:ext uri="{FF2B5EF4-FFF2-40B4-BE49-F238E27FC236}">
                  <a16:creationId xmlns:a16="http://schemas.microsoft.com/office/drawing/2014/main" id="{11531368-CF1B-BDD0-07EC-E0871B60C663}"/>
                </a:ext>
                <a:ext uri="{C183D7F6-B498-43B3-948B-1728B52AA6E4}">
                  <adec:decorative xmlns:adec="http://schemas.microsoft.com/office/drawing/2017/decorative" val="1"/>
                </a:ext>
              </a:extLst>
            </p:cNvPr>
            <p:cNvSpPr/>
            <p:nvPr/>
          </p:nvSpPr>
          <p:spPr bwMode="auto">
            <a:xfrm>
              <a:off x="3606049" y="4974128"/>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3" name="Graphic 22">
              <a:extLst>
                <a:ext uri="{FF2B5EF4-FFF2-40B4-BE49-F238E27FC236}">
                  <a16:creationId xmlns:a16="http://schemas.microsoft.com/office/drawing/2014/main" id="{89173620-AF33-0E8B-7EDF-522994EE5B2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697489" y="5065568"/>
              <a:ext cx="457200" cy="457200"/>
            </a:xfrm>
            <a:prstGeom prst="rect">
              <a:avLst/>
            </a:prstGeom>
          </p:spPr>
        </p:pic>
      </p:grpSp>
      <p:grpSp>
        <p:nvGrpSpPr>
          <p:cNvPr id="48" name="Group 47">
            <a:extLst>
              <a:ext uri="{FF2B5EF4-FFF2-40B4-BE49-F238E27FC236}">
                <a16:creationId xmlns:a16="http://schemas.microsoft.com/office/drawing/2014/main" id="{16605DA5-E0D0-608D-14C8-102A7E381BDA}"/>
              </a:ext>
            </a:extLst>
          </p:cNvPr>
          <p:cNvGrpSpPr/>
          <p:nvPr/>
        </p:nvGrpSpPr>
        <p:grpSpPr>
          <a:xfrm>
            <a:off x="6272498" y="3235751"/>
            <a:ext cx="640080" cy="640080"/>
            <a:chOff x="2618441" y="4962915"/>
            <a:chExt cx="640080" cy="640080"/>
          </a:xfrm>
        </p:grpSpPr>
        <p:sp>
          <p:nvSpPr>
            <p:cNvPr id="34" name="Rectangle: Rounded Corners 33">
              <a:extLst>
                <a:ext uri="{FF2B5EF4-FFF2-40B4-BE49-F238E27FC236}">
                  <a16:creationId xmlns:a16="http://schemas.microsoft.com/office/drawing/2014/main" id="{2045296C-941C-9833-D915-1373192866D6}"/>
                </a:ext>
                <a:ext uri="{C183D7F6-B498-43B3-948B-1728B52AA6E4}">
                  <adec:decorative xmlns:adec="http://schemas.microsoft.com/office/drawing/2017/decorative" val="1"/>
                </a:ext>
              </a:extLst>
            </p:cNvPr>
            <p:cNvSpPr/>
            <p:nvPr/>
          </p:nvSpPr>
          <p:spPr bwMode="auto">
            <a:xfrm>
              <a:off x="2618441" y="4962915"/>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Graphic 34">
              <a:extLst>
                <a:ext uri="{FF2B5EF4-FFF2-40B4-BE49-F238E27FC236}">
                  <a16:creationId xmlns:a16="http://schemas.microsoft.com/office/drawing/2014/main" id="{32FC4C49-412E-A23D-3218-4BAD6DD80C54}"/>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709609" y="5039642"/>
              <a:ext cx="457200" cy="457200"/>
            </a:xfrm>
            <a:prstGeom prst="rect">
              <a:avLst/>
            </a:prstGeom>
          </p:spPr>
        </p:pic>
      </p:grpSp>
      <p:grpSp>
        <p:nvGrpSpPr>
          <p:cNvPr id="46" name="Group 45">
            <a:extLst>
              <a:ext uri="{FF2B5EF4-FFF2-40B4-BE49-F238E27FC236}">
                <a16:creationId xmlns:a16="http://schemas.microsoft.com/office/drawing/2014/main" id="{2BC29712-C0BF-AAC8-3619-E63EC7DF8EB9}"/>
              </a:ext>
            </a:extLst>
          </p:cNvPr>
          <p:cNvGrpSpPr/>
          <p:nvPr/>
        </p:nvGrpSpPr>
        <p:grpSpPr>
          <a:xfrm>
            <a:off x="2429474" y="2890358"/>
            <a:ext cx="640080" cy="640080"/>
            <a:chOff x="1210027" y="3159105"/>
            <a:chExt cx="640080" cy="640080"/>
          </a:xfrm>
        </p:grpSpPr>
        <p:sp>
          <p:nvSpPr>
            <p:cNvPr id="37" name="Rectangle: Rounded Corners 36">
              <a:extLst>
                <a:ext uri="{FF2B5EF4-FFF2-40B4-BE49-F238E27FC236}">
                  <a16:creationId xmlns:a16="http://schemas.microsoft.com/office/drawing/2014/main" id="{1A6ACACC-42EB-9203-FD8C-A37271BD0B29}"/>
                </a:ext>
                <a:ext uri="{C183D7F6-B498-43B3-948B-1728B52AA6E4}">
                  <adec:decorative xmlns:adec="http://schemas.microsoft.com/office/drawing/2017/decorative" val="1"/>
                </a:ext>
              </a:extLst>
            </p:cNvPr>
            <p:cNvSpPr/>
            <p:nvPr/>
          </p:nvSpPr>
          <p:spPr bwMode="auto">
            <a:xfrm>
              <a:off x="1210027" y="3159105"/>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0" name="Graphic 39">
              <a:extLst>
                <a:ext uri="{FF2B5EF4-FFF2-40B4-BE49-F238E27FC236}">
                  <a16:creationId xmlns:a16="http://schemas.microsoft.com/office/drawing/2014/main" id="{9A4CECF8-1AEC-2DA9-222A-48C19FE5FB69}"/>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1467" y="3250545"/>
              <a:ext cx="457200" cy="457200"/>
            </a:xfrm>
            <a:prstGeom prst="rect">
              <a:avLst/>
            </a:prstGeom>
          </p:spPr>
        </p:pic>
      </p:grpSp>
      <p:sp>
        <p:nvSpPr>
          <p:cNvPr id="50" name="Rectangle: Rounded Corners 49">
            <a:extLst>
              <a:ext uri="{FF2B5EF4-FFF2-40B4-BE49-F238E27FC236}">
                <a16:creationId xmlns:a16="http://schemas.microsoft.com/office/drawing/2014/main" id="{9A8C3C6D-8B21-346A-480E-6B3E4706C529}"/>
              </a:ext>
              <a:ext uri="{C183D7F6-B498-43B3-948B-1728B52AA6E4}">
                <adec:decorative xmlns:adec="http://schemas.microsoft.com/office/drawing/2017/decorative" val="1"/>
              </a:ext>
            </a:extLst>
          </p:cNvPr>
          <p:cNvSpPr/>
          <p:nvPr/>
        </p:nvSpPr>
        <p:spPr bwMode="auto">
          <a:xfrm>
            <a:off x="3848542" y="3945500"/>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 name="Picture 50">
            <a:extLst>
              <a:ext uri="{FF2B5EF4-FFF2-40B4-BE49-F238E27FC236}">
                <a16:creationId xmlns:a16="http://schemas.microsoft.com/office/drawing/2014/main" id="{C09EDFD3-A225-FB10-2E8A-DC2DF439A78F}"/>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39982" y="4036940"/>
            <a:ext cx="457200" cy="457200"/>
          </a:xfrm>
          <a:prstGeom prst="rect">
            <a:avLst/>
          </a:prstGeom>
        </p:spPr>
      </p:pic>
      <p:sp>
        <p:nvSpPr>
          <p:cNvPr id="54" name="Rectangle: Rounded Corners 53">
            <a:extLst>
              <a:ext uri="{FF2B5EF4-FFF2-40B4-BE49-F238E27FC236}">
                <a16:creationId xmlns:a16="http://schemas.microsoft.com/office/drawing/2014/main" id="{2BCC4FB2-CA06-37B1-835A-50A675481EF6}"/>
              </a:ext>
              <a:ext uri="{C183D7F6-B498-43B3-948B-1728B52AA6E4}">
                <adec:decorative xmlns:adec="http://schemas.microsoft.com/office/drawing/2017/decorative" val="1"/>
              </a:ext>
            </a:extLst>
          </p:cNvPr>
          <p:cNvSpPr/>
          <p:nvPr/>
        </p:nvSpPr>
        <p:spPr bwMode="auto">
          <a:xfrm>
            <a:off x="10557826" y="4844719"/>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B58E6657-68F4-C4B8-0E3E-1A6E971CC6FF}"/>
              </a:ext>
              <a:ext uri="{C183D7F6-B498-43B3-948B-1728B52AA6E4}">
                <adec:decorative xmlns:adec="http://schemas.microsoft.com/office/drawing/2017/decorative" val="1"/>
              </a:ext>
            </a:extLst>
          </p:cNvPr>
          <p:cNvSpPr/>
          <p:nvPr/>
        </p:nvSpPr>
        <p:spPr bwMode="auto">
          <a:xfrm>
            <a:off x="4813625" y="3948010"/>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Rounded Corners 59">
            <a:extLst>
              <a:ext uri="{FF2B5EF4-FFF2-40B4-BE49-F238E27FC236}">
                <a16:creationId xmlns:a16="http://schemas.microsoft.com/office/drawing/2014/main" id="{7FC756E9-F9AC-7E98-7636-0D12E091879C}"/>
              </a:ext>
              <a:ext uri="{C183D7F6-B498-43B3-948B-1728B52AA6E4}">
                <adec:decorative xmlns:adec="http://schemas.microsoft.com/office/drawing/2017/decorative" val="1"/>
              </a:ext>
            </a:extLst>
          </p:cNvPr>
          <p:cNvSpPr/>
          <p:nvPr/>
        </p:nvSpPr>
        <p:spPr bwMode="auto">
          <a:xfrm>
            <a:off x="4813625" y="4877173"/>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 name="Picture 63">
            <a:extLst>
              <a:ext uri="{FF2B5EF4-FFF2-40B4-BE49-F238E27FC236}">
                <a16:creationId xmlns:a16="http://schemas.microsoft.com/office/drawing/2014/main" id="{F969D664-B951-C0F7-713E-1C92E06A774D}"/>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4909038" y="4039671"/>
            <a:ext cx="457200" cy="457200"/>
          </a:xfrm>
          <a:prstGeom prst="rect">
            <a:avLst/>
          </a:prstGeom>
          <a:solidFill>
            <a:srgbClr val="000000"/>
          </a:solidFill>
        </p:spPr>
      </p:pic>
      <p:grpSp>
        <p:nvGrpSpPr>
          <p:cNvPr id="65" name="storage 1" descr="storage">
            <a:extLst>
              <a:ext uri="{FF2B5EF4-FFF2-40B4-BE49-F238E27FC236}">
                <a16:creationId xmlns:a16="http://schemas.microsoft.com/office/drawing/2014/main" id="{993CD123-3A1D-F74E-407E-320E5EFCA808}"/>
              </a:ext>
            </a:extLst>
          </p:cNvPr>
          <p:cNvGrpSpPr/>
          <p:nvPr/>
        </p:nvGrpSpPr>
        <p:grpSpPr>
          <a:xfrm>
            <a:off x="7888695" y="4929196"/>
            <a:ext cx="457200" cy="457200"/>
            <a:chOff x="4501240" y="2176494"/>
            <a:chExt cx="344605" cy="374856"/>
          </a:xfrm>
        </p:grpSpPr>
        <p:sp>
          <p:nvSpPr>
            <p:cNvPr id="66" name="Freeform 5">
              <a:extLst>
                <a:ext uri="{FF2B5EF4-FFF2-40B4-BE49-F238E27FC236}">
                  <a16:creationId xmlns:a16="http://schemas.microsoft.com/office/drawing/2014/main" id="{CDDB1D30-46DE-D381-D665-1EBFAFAB8F7E}"/>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6">
              <a:extLst>
                <a:ext uri="{FF2B5EF4-FFF2-40B4-BE49-F238E27FC236}">
                  <a16:creationId xmlns:a16="http://schemas.microsoft.com/office/drawing/2014/main" id="{703496AD-7AC9-7929-8274-F3B6C1AF9CB5}"/>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7">
              <a:extLst>
                <a:ext uri="{FF2B5EF4-FFF2-40B4-BE49-F238E27FC236}">
                  <a16:creationId xmlns:a16="http://schemas.microsoft.com/office/drawing/2014/main" id="{8F0F85C7-2A68-7D29-A6BB-648DAA74DEFB}"/>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8">
              <a:extLst>
                <a:ext uri="{FF2B5EF4-FFF2-40B4-BE49-F238E27FC236}">
                  <a16:creationId xmlns:a16="http://schemas.microsoft.com/office/drawing/2014/main" id="{4B4C2E97-E5EF-C508-64D7-385DC2F8D1BD}"/>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0" name="file" descr="file, paper, sheet">
            <a:extLst>
              <a:ext uri="{FF2B5EF4-FFF2-40B4-BE49-F238E27FC236}">
                <a16:creationId xmlns:a16="http://schemas.microsoft.com/office/drawing/2014/main" id="{77CE6249-F70C-FE97-F5B0-B102497FB34B}"/>
              </a:ext>
            </a:extLst>
          </p:cNvPr>
          <p:cNvGrpSpPr/>
          <p:nvPr/>
        </p:nvGrpSpPr>
        <p:grpSpPr>
          <a:xfrm>
            <a:off x="7894306" y="2401652"/>
            <a:ext cx="457200" cy="457200"/>
            <a:chOff x="8018464" y="4649789"/>
            <a:chExt cx="225425" cy="279400"/>
          </a:xfrm>
        </p:grpSpPr>
        <p:sp>
          <p:nvSpPr>
            <p:cNvPr id="71" name="Freeform 88">
              <a:extLst>
                <a:ext uri="{FF2B5EF4-FFF2-40B4-BE49-F238E27FC236}">
                  <a16:creationId xmlns:a16="http://schemas.microsoft.com/office/drawing/2014/main" id="{64679417-7676-9EFF-20CC-FAB57B32BF1C}"/>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89">
              <a:extLst>
                <a:ext uri="{FF2B5EF4-FFF2-40B4-BE49-F238E27FC236}">
                  <a16:creationId xmlns:a16="http://schemas.microsoft.com/office/drawing/2014/main" id="{6BF2C48B-71DE-48C0-E248-84769A98E4BC}"/>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3" name="Line 90">
              <a:extLst>
                <a:ext uri="{FF2B5EF4-FFF2-40B4-BE49-F238E27FC236}">
                  <a16:creationId xmlns:a16="http://schemas.microsoft.com/office/drawing/2014/main" id="{90AA5313-3A96-5643-08CC-C429F7E89C7F}"/>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4" name="Line 91">
              <a:extLst>
                <a:ext uri="{FF2B5EF4-FFF2-40B4-BE49-F238E27FC236}">
                  <a16:creationId xmlns:a16="http://schemas.microsoft.com/office/drawing/2014/main" id="{DAD14B1E-21FB-AA71-85A5-CA48BBD771C6}"/>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75" name="TextBox 74">
            <a:extLst>
              <a:ext uri="{FF2B5EF4-FFF2-40B4-BE49-F238E27FC236}">
                <a16:creationId xmlns:a16="http://schemas.microsoft.com/office/drawing/2014/main" id="{2F2FE6E7-82CD-AEDB-A308-C7A468E63705}"/>
              </a:ext>
            </a:extLst>
          </p:cNvPr>
          <p:cNvSpPr txBox="1"/>
          <p:nvPr/>
        </p:nvSpPr>
        <p:spPr>
          <a:xfrm>
            <a:off x="7544062" y="5452114"/>
            <a:ext cx="1157688"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Structured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Knowledge-base</a:t>
            </a:r>
          </a:p>
        </p:txBody>
      </p:sp>
      <p:sp>
        <p:nvSpPr>
          <p:cNvPr id="76" name="TextBox 75">
            <a:extLst>
              <a:ext uri="{FF2B5EF4-FFF2-40B4-BE49-F238E27FC236}">
                <a16:creationId xmlns:a16="http://schemas.microsoft.com/office/drawing/2014/main" id="{D07741F2-1A61-2D8F-808E-F872A6987BCC}"/>
              </a:ext>
            </a:extLst>
          </p:cNvPr>
          <p:cNvSpPr txBox="1"/>
          <p:nvPr/>
        </p:nvSpPr>
        <p:spPr>
          <a:xfrm>
            <a:off x="7532366" y="2915081"/>
            <a:ext cx="119151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prstClr val="white"/>
                </a:solidFill>
                <a:latin typeface="Segoe UI Semibold" panose="020B0702040204020203" pitchFamily="34" charset="0"/>
                <a:cs typeface="Segoe UI Semibold" panose="020B0702040204020203" pitchFamily="34" charset="0"/>
              </a:rPr>
              <a:t>Non-</a:t>
            </a: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structured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Data</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77" name="Rectangle 76">
            <a:extLst>
              <a:ext uri="{FF2B5EF4-FFF2-40B4-BE49-F238E27FC236}">
                <a16:creationId xmlns:a16="http://schemas.microsoft.com/office/drawing/2014/main" id="{9C0FA6F0-E2AA-C8CE-8077-E0DDEA5EF8EB}"/>
              </a:ext>
              <a:ext uri="{C183D7F6-B498-43B3-948B-1728B52AA6E4}">
                <adec:decorative xmlns:adec="http://schemas.microsoft.com/office/drawing/2017/decorative" val="1"/>
              </a:ext>
            </a:extLst>
          </p:cNvPr>
          <p:cNvSpPr/>
          <p:nvPr/>
        </p:nvSpPr>
        <p:spPr>
          <a:xfrm>
            <a:off x="2041497" y="2204899"/>
            <a:ext cx="1371600" cy="365760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 name="Title 1">
            <a:extLst>
              <a:ext uri="{FF2B5EF4-FFF2-40B4-BE49-F238E27FC236}">
                <a16:creationId xmlns:a16="http://schemas.microsoft.com/office/drawing/2014/main" id="{AB8DA2A3-250D-5A32-2ECD-53B55A303F8D}"/>
              </a:ext>
            </a:extLst>
          </p:cNvPr>
          <p:cNvSpPr txBox="1">
            <a:spLocks/>
          </p:cNvSpPr>
          <p:nvPr/>
        </p:nvSpPr>
        <p:spPr>
          <a:xfrm>
            <a:off x="2153751" y="2213047"/>
            <a:ext cx="1143000" cy="415498"/>
          </a:xfrm>
          <a:prstGeom prst="rect">
            <a:avLst/>
          </a:prstGeom>
        </p:spPr>
        <p:txBody>
          <a:bodyPr vert="horz" wrap="square" lIns="0" tIns="4572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1"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Secure Frontend Tier</a:t>
            </a:r>
          </a:p>
        </p:txBody>
      </p:sp>
      <p:sp>
        <p:nvSpPr>
          <p:cNvPr id="79" name="Rectangle 78">
            <a:extLst>
              <a:ext uri="{FF2B5EF4-FFF2-40B4-BE49-F238E27FC236}">
                <a16:creationId xmlns:a16="http://schemas.microsoft.com/office/drawing/2014/main" id="{65548DEB-A938-B605-DE8A-1E63A66858CB}"/>
              </a:ext>
              <a:ext uri="{C183D7F6-B498-43B3-948B-1728B52AA6E4}">
                <adec:decorative xmlns:adec="http://schemas.microsoft.com/office/drawing/2017/decorative" val="1"/>
              </a:ext>
            </a:extLst>
          </p:cNvPr>
          <p:cNvSpPr/>
          <p:nvPr/>
        </p:nvSpPr>
        <p:spPr>
          <a:xfrm>
            <a:off x="562385" y="2203335"/>
            <a:ext cx="1366951" cy="365760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10939A92-F9DB-CC55-6840-B5D172418CB3}"/>
              </a:ext>
              <a:ext uri="{C183D7F6-B498-43B3-948B-1728B52AA6E4}">
                <adec:decorative xmlns:adec="http://schemas.microsoft.com/office/drawing/2017/decorative" val="1"/>
              </a:ext>
            </a:extLst>
          </p:cNvPr>
          <p:cNvSpPr/>
          <p:nvPr/>
        </p:nvSpPr>
        <p:spPr>
          <a:xfrm>
            <a:off x="5927686" y="2210871"/>
            <a:ext cx="1366951" cy="365760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 name="Title 1">
            <a:extLst>
              <a:ext uri="{FF2B5EF4-FFF2-40B4-BE49-F238E27FC236}">
                <a16:creationId xmlns:a16="http://schemas.microsoft.com/office/drawing/2014/main" id="{1F8AF791-2458-D87F-9C19-6D96DF51E096}"/>
              </a:ext>
            </a:extLst>
          </p:cNvPr>
          <p:cNvSpPr txBox="1">
            <a:spLocks/>
          </p:cNvSpPr>
          <p:nvPr/>
        </p:nvSpPr>
        <p:spPr>
          <a:xfrm>
            <a:off x="6002332" y="2229762"/>
            <a:ext cx="1229220" cy="415498"/>
          </a:xfrm>
          <a:prstGeom prst="rect">
            <a:avLst/>
          </a:prstGeom>
        </p:spPr>
        <p:txBody>
          <a:bodyPr vert="horz" wrap="square" lIns="0" tIns="4572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altLang="zh-CN" sz="1200" b="1"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Session &amp; Token Data Tier</a:t>
            </a:r>
            <a:endParaRPr kumimoji="0" lang="en-US" sz="1200" b="1"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endParaRPr>
          </a:p>
        </p:txBody>
      </p:sp>
      <p:pic>
        <p:nvPicPr>
          <p:cNvPr id="82" name="Picture 6" descr="See the source image">
            <a:extLst>
              <a:ext uri="{FF2B5EF4-FFF2-40B4-BE49-F238E27FC236}">
                <a16:creationId xmlns:a16="http://schemas.microsoft.com/office/drawing/2014/main" id="{DAE79095-9445-CFF4-0D42-C56608707FB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60934" y="2412229"/>
            <a:ext cx="914400" cy="480060"/>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Rounded Corners 82">
            <a:extLst>
              <a:ext uri="{FF2B5EF4-FFF2-40B4-BE49-F238E27FC236}">
                <a16:creationId xmlns:a16="http://schemas.microsoft.com/office/drawing/2014/main" id="{976525C9-7050-535C-98EF-657C46734A5F}"/>
              </a:ext>
              <a:ext uri="{C183D7F6-B498-43B3-948B-1728B52AA6E4}">
                <adec:decorative xmlns:adec="http://schemas.microsoft.com/office/drawing/2017/decorative" val="1"/>
              </a:ext>
            </a:extLst>
          </p:cNvPr>
          <p:cNvSpPr/>
          <p:nvPr/>
        </p:nvSpPr>
        <p:spPr bwMode="auto">
          <a:xfrm>
            <a:off x="9192645" y="2340276"/>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Rectangle 83">
            <a:extLst>
              <a:ext uri="{FF2B5EF4-FFF2-40B4-BE49-F238E27FC236}">
                <a16:creationId xmlns:a16="http://schemas.microsoft.com/office/drawing/2014/main" id="{086E59A3-966F-7304-4788-A3295E9F1A89}"/>
              </a:ext>
              <a:ext uri="{C183D7F6-B498-43B3-948B-1728B52AA6E4}">
                <adec:decorative xmlns:adec="http://schemas.microsoft.com/office/drawing/2017/decorative" val="1"/>
              </a:ext>
            </a:extLst>
          </p:cNvPr>
          <p:cNvSpPr/>
          <p:nvPr/>
        </p:nvSpPr>
        <p:spPr>
          <a:xfrm>
            <a:off x="7402903" y="4754956"/>
            <a:ext cx="4132633" cy="109728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85" name="Microsoft Teams" descr="Microsoft Teams">
            <a:extLst>
              <a:ext uri="{FF2B5EF4-FFF2-40B4-BE49-F238E27FC236}">
                <a16:creationId xmlns:a16="http://schemas.microsoft.com/office/drawing/2014/main" id="{F9C4E758-FFB9-ED29-CCCE-343BE17993F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06784" y="5154906"/>
            <a:ext cx="457550" cy="457550"/>
          </a:xfrm>
          <a:prstGeom prst="rect">
            <a:avLst/>
          </a:prstGeom>
        </p:spPr>
      </p:pic>
      <p:pic>
        <p:nvPicPr>
          <p:cNvPr id="90" name="Graphic 89" descr="Smart Phone with solid fill">
            <a:extLst>
              <a:ext uri="{FF2B5EF4-FFF2-40B4-BE49-F238E27FC236}">
                <a16:creationId xmlns:a16="http://schemas.microsoft.com/office/drawing/2014/main" id="{D312DDA6-0BF8-20C6-C8C8-2968882AF86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96206" y="2768036"/>
            <a:ext cx="548640" cy="548640"/>
          </a:xfrm>
          <a:prstGeom prst="rect">
            <a:avLst/>
          </a:prstGeom>
        </p:spPr>
      </p:pic>
      <p:pic>
        <p:nvPicPr>
          <p:cNvPr id="63" name="Picture 62">
            <a:extLst>
              <a:ext uri="{FF2B5EF4-FFF2-40B4-BE49-F238E27FC236}">
                <a16:creationId xmlns:a16="http://schemas.microsoft.com/office/drawing/2014/main" id="{8D30522C-DFE2-7974-0407-3A3DE6F4EF6F}"/>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504982" y="4875596"/>
            <a:ext cx="457200" cy="457200"/>
          </a:xfrm>
          <a:prstGeom prst="rect">
            <a:avLst/>
          </a:prstGeom>
        </p:spPr>
      </p:pic>
      <p:sp>
        <p:nvSpPr>
          <p:cNvPr id="94" name="Rectangle: Rounded Corners 93">
            <a:extLst>
              <a:ext uri="{FF2B5EF4-FFF2-40B4-BE49-F238E27FC236}">
                <a16:creationId xmlns:a16="http://schemas.microsoft.com/office/drawing/2014/main" id="{D49D974B-0A0F-05C9-586F-C58403765C3D}"/>
              </a:ext>
              <a:ext uri="{C183D7F6-B498-43B3-948B-1728B52AA6E4}">
                <adec:decorative xmlns:adec="http://schemas.microsoft.com/office/drawing/2017/decorative" val="1"/>
              </a:ext>
            </a:extLst>
          </p:cNvPr>
          <p:cNvSpPr/>
          <p:nvPr/>
        </p:nvSpPr>
        <p:spPr bwMode="auto">
          <a:xfrm>
            <a:off x="2413542" y="4786801"/>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TextBox 96">
            <a:extLst>
              <a:ext uri="{FF2B5EF4-FFF2-40B4-BE49-F238E27FC236}">
                <a16:creationId xmlns:a16="http://schemas.microsoft.com/office/drawing/2014/main" id="{0F3409C2-6D1A-791A-4756-C4784DA79EC3}"/>
              </a:ext>
            </a:extLst>
          </p:cNvPr>
          <p:cNvSpPr txBox="1"/>
          <p:nvPr/>
        </p:nvSpPr>
        <p:spPr>
          <a:xfrm>
            <a:off x="2373951" y="3512689"/>
            <a:ext cx="73873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Web App</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99" name="TextBox 98">
            <a:extLst>
              <a:ext uri="{FF2B5EF4-FFF2-40B4-BE49-F238E27FC236}">
                <a16:creationId xmlns:a16="http://schemas.microsoft.com/office/drawing/2014/main" id="{B8851152-356D-CAE1-CB95-CDE42E3441EA}"/>
              </a:ext>
            </a:extLst>
          </p:cNvPr>
          <p:cNvSpPr txBox="1"/>
          <p:nvPr/>
        </p:nvSpPr>
        <p:spPr>
          <a:xfrm>
            <a:off x="2201737" y="5430502"/>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App Gateway</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0" name="TextBox 99">
            <a:extLst>
              <a:ext uri="{FF2B5EF4-FFF2-40B4-BE49-F238E27FC236}">
                <a16:creationId xmlns:a16="http://schemas.microsoft.com/office/drawing/2014/main" id="{9CEAA899-5542-55F7-0916-7EF2A03F51F1}"/>
              </a:ext>
            </a:extLst>
          </p:cNvPr>
          <p:cNvSpPr txBox="1"/>
          <p:nvPr/>
        </p:nvSpPr>
        <p:spPr>
          <a:xfrm>
            <a:off x="1960246" y="4460822"/>
            <a:ext cx="1626844"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API Management</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1" name="TextBox 100">
            <a:extLst>
              <a:ext uri="{FF2B5EF4-FFF2-40B4-BE49-F238E27FC236}">
                <a16:creationId xmlns:a16="http://schemas.microsoft.com/office/drawing/2014/main" id="{5530A160-ED10-1305-9A0B-C33223E18CAF}"/>
              </a:ext>
            </a:extLst>
          </p:cNvPr>
          <p:cNvSpPr txBox="1"/>
          <p:nvPr/>
        </p:nvSpPr>
        <p:spPr>
          <a:xfrm>
            <a:off x="4581301" y="5484799"/>
            <a:ext cx="121137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a:t>
            </a: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zure </a:t>
            </a: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Kubernetes Service</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2" name="TextBox 101">
            <a:extLst>
              <a:ext uri="{FF2B5EF4-FFF2-40B4-BE49-F238E27FC236}">
                <a16:creationId xmlns:a16="http://schemas.microsoft.com/office/drawing/2014/main" id="{325FAE57-323B-ED9D-25DF-D097CE175E73}"/>
              </a:ext>
            </a:extLst>
          </p:cNvPr>
          <p:cNvSpPr txBox="1"/>
          <p:nvPr/>
        </p:nvSpPr>
        <p:spPr>
          <a:xfrm>
            <a:off x="3673741" y="4569292"/>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Function</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3" name="TextBox 102">
            <a:extLst>
              <a:ext uri="{FF2B5EF4-FFF2-40B4-BE49-F238E27FC236}">
                <a16:creationId xmlns:a16="http://schemas.microsoft.com/office/drawing/2014/main" id="{B07F53FF-68C0-C5EB-924F-4A5EB7695840}"/>
              </a:ext>
            </a:extLst>
          </p:cNvPr>
          <p:cNvSpPr txBox="1"/>
          <p:nvPr/>
        </p:nvSpPr>
        <p:spPr>
          <a:xfrm>
            <a:off x="4617330" y="4576895"/>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App Service</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4" name="TextBox 103">
            <a:extLst>
              <a:ext uri="{FF2B5EF4-FFF2-40B4-BE49-F238E27FC236}">
                <a16:creationId xmlns:a16="http://schemas.microsoft.com/office/drawing/2014/main" id="{6ECD1E02-749A-DEE8-DEC0-32BA73BD79B5}"/>
              </a:ext>
            </a:extLst>
          </p:cNvPr>
          <p:cNvSpPr txBox="1"/>
          <p:nvPr/>
        </p:nvSpPr>
        <p:spPr>
          <a:xfrm>
            <a:off x="6060693" y="5028264"/>
            <a:ext cx="106368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a:t>
            </a:r>
            <a:r>
              <a:rPr kumimoji="0" lang="en-US" sz="1000" b="0" i="0" u="none" strike="noStrike" kern="1200" cap="none" spc="0" normalizeH="0" baseline="0" noProof="0" dirty="0" err="1">
                <a:ln>
                  <a:noFill/>
                </a:ln>
                <a:solidFill>
                  <a:prstClr val="white"/>
                </a:solidFill>
                <a:effectLst/>
                <a:uLnTx/>
                <a:uFillTx/>
                <a:latin typeface="Segoe UI Semibold" panose="020B0702040204020203" pitchFamily="34" charset="0"/>
                <a:ea typeface="+mn-ea"/>
                <a:cs typeface="Segoe UI Semibold" panose="020B0702040204020203" pitchFamily="34" charset="0"/>
              </a:rPr>
              <a:t>CosmosDB</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5" name="TextBox 104">
            <a:extLst>
              <a:ext uri="{FF2B5EF4-FFF2-40B4-BE49-F238E27FC236}">
                <a16:creationId xmlns:a16="http://schemas.microsoft.com/office/drawing/2014/main" id="{A26306A2-74B4-BA97-1676-C0F07AAA0D92}"/>
              </a:ext>
            </a:extLst>
          </p:cNvPr>
          <p:cNvSpPr txBox="1"/>
          <p:nvPr/>
        </p:nvSpPr>
        <p:spPr>
          <a:xfrm>
            <a:off x="6112455" y="3854776"/>
            <a:ext cx="106368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Cache for Redis</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6" name="TextBox 105">
            <a:extLst>
              <a:ext uri="{FF2B5EF4-FFF2-40B4-BE49-F238E27FC236}">
                <a16:creationId xmlns:a16="http://schemas.microsoft.com/office/drawing/2014/main" id="{24BA0B4B-5AA0-97C2-777E-FF23E4EE6097}"/>
              </a:ext>
            </a:extLst>
          </p:cNvPr>
          <p:cNvSpPr txBox="1"/>
          <p:nvPr/>
        </p:nvSpPr>
        <p:spPr>
          <a:xfrm>
            <a:off x="714674" y="3315432"/>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Mobile App</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7" name="Title 1">
            <a:extLst>
              <a:ext uri="{FF2B5EF4-FFF2-40B4-BE49-F238E27FC236}">
                <a16:creationId xmlns:a16="http://schemas.microsoft.com/office/drawing/2014/main" id="{4CD2768C-2C39-F547-E939-54FD66F21061}"/>
              </a:ext>
            </a:extLst>
          </p:cNvPr>
          <p:cNvSpPr txBox="1">
            <a:spLocks/>
          </p:cNvSpPr>
          <p:nvPr/>
        </p:nvSpPr>
        <p:spPr>
          <a:xfrm>
            <a:off x="679261" y="2194882"/>
            <a:ext cx="1143000" cy="415498"/>
          </a:xfrm>
          <a:prstGeom prst="rect">
            <a:avLst/>
          </a:prstGeom>
        </p:spPr>
        <p:txBody>
          <a:bodyPr vert="horz" wrap="square" lIns="0" tIns="4572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altLang="zh-CN" sz="1200" b="1"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Client Integration</a:t>
            </a:r>
            <a:endParaRPr kumimoji="0" lang="en-US" sz="1200" b="1" i="1"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endParaRPr>
          </a:p>
        </p:txBody>
      </p:sp>
      <p:sp>
        <p:nvSpPr>
          <p:cNvPr id="108" name="TextBox 107">
            <a:extLst>
              <a:ext uri="{FF2B5EF4-FFF2-40B4-BE49-F238E27FC236}">
                <a16:creationId xmlns:a16="http://schemas.microsoft.com/office/drawing/2014/main" id="{39CD899F-3CD8-EAD3-E316-5E082C77B405}"/>
              </a:ext>
            </a:extLst>
          </p:cNvPr>
          <p:cNvSpPr txBox="1"/>
          <p:nvPr/>
        </p:nvSpPr>
        <p:spPr>
          <a:xfrm>
            <a:off x="831446" y="3962533"/>
            <a:ext cx="89845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Web-Base App</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9" name="TextBox 108">
            <a:extLst>
              <a:ext uri="{FF2B5EF4-FFF2-40B4-BE49-F238E27FC236}">
                <a16:creationId xmlns:a16="http://schemas.microsoft.com/office/drawing/2014/main" id="{536BB764-50ED-1A71-F136-63CC0399B686}"/>
              </a:ext>
            </a:extLst>
          </p:cNvPr>
          <p:cNvSpPr txBox="1"/>
          <p:nvPr/>
        </p:nvSpPr>
        <p:spPr>
          <a:xfrm>
            <a:off x="704796" y="5553612"/>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Teams Agent</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11" name="TextBox 110">
            <a:extLst>
              <a:ext uri="{FF2B5EF4-FFF2-40B4-BE49-F238E27FC236}">
                <a16:creationId xmlns:a16="http://schemas.microsoft.com/office/drawing/2014/main" id="{15A46926-0D2D-1EFE-8485-9FF22EFD7923}"/>
              </a:ext>
            </a:extLst>
          </p:cNvPr>
          <p:cNvSpPr txBox="1"/>
          <p:nvPr/>
        </p:nvSpPr>
        <p:spPr>
          <a:xfrm>
            <a:off x="8949498" y="2994724"/>
            <a:ext cx="1168911"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prstClr val="white"/>
                </a:solidFill>
                <a:latin typeface="Segoe UI Semibold" panose="020B0702040204020203" pitchFamily="34" charset="0"/>
                <a:cs typeface="Segoe UI Semibold" panose="020B0702040204020203" pitchFamily="34" charset="0"/>
              </a:rPr>
              <a:t>Cognitive </a:t>
            </a: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Search</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12" name="Rectangle: Rounded Corners 111">
            <a:extLst>
              <a:ext uri="{FF2B5EF4-FFF2-40B4-BE49-F238E27FC236}">
                <a16:creationId xmlns:a16="http://schemas.microsoft.com/office/drawing/2014/main" id="{BB0CA8C2-2AE0-45B7-1384-23A5CC29DCB9}"/>
              </a:ext>
              <a:ext uri="{C183D7F6-B498-43B3-948B-1728B52AA6E4}">
                <adec:decorative xmlns:adec="http://schemas.microsoft.com/office/drawing/2017/decorative" val="1"/>
              </a:ext>
            </a:extLst>
          </p:cNvPr>
          <p:cNvSpPr/>
          <p:nvPr/>
        </p:nvSpPr>
        <p:spPr bwMode="auto">
          <a:xfrm>
            <a:off x="7801256" y="2329948"/>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FB159DBF-D7EE-181B-9CC6-5FA3231752EE}"/>
              </a:ext>
              <a:ext uri="{C183D7F6-B498-43B3-948B-1728B52AA6E4}">
                <adec:decorative xmlns:adec="http://schemas.microsoft.com/office/drawing/2017/decorative" val="1"/>
              </a:ext>
            </a:extLst>
          </p:cNvPr>
          <p:cNvSpPr/>
          <p:nvPr/>
        </p:nvSpPr>
        <p:spPr bwMode="auto">
          <a:xfrm>
            <a:off x="7795509" y="4836494"/>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TextBox 113">
            <a:extLst>
              <a:ext uri="{FF2B5EF4-FFF2-40B4-BE49-F238E27FC236}">
                <a16:creationId xmlns:a16="http://schemas.microsoft.com/office/drawing/2014/main" id="{D3481542-5181-5D16-811F-00CB7DE3F930}"/>
              </a:ext>
            </a:extLst>
          </p:cNvPr>
          <p:cNvSpPr txBox="1"/>
          <p:nvPr/>
        </p:nvSpPr>
        <p:spPr>
          <a:xfrm>
            <a:off x="10362104" y="2998483"/>
            <a:ext cx="1013419"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a:t>
            </a:r>
            <a:r>
              <a:rPr kumimoji="0" lang="zh-CN" alt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a:t>
            </a: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Storage</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15" name="TextBox 114">
            <a:extLst>
              <a:ext uri="{FF2B5EF4-FFF2-40B4-BE49-F238E27FC236}">
                <a16:creationId xmlns:a16="http://schemas.microsoft.com/office/drawing/2014/main" id="{22B467B5-2F56-A9FE-5A58-63ED443791E4}"/>
              </a:ext>
            </a:extLst>
          </p:cNvPr>
          <p:cNvSpPr txBox="1"/>
          <p:nvPr/>
        </p:nvSpPr>
        <p:spPr>
          <a:xfrm>
            <a:off x="10328677" y="5524382"/>
            <a:ext cx="1098378"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a:t>
            </a:r>
            <a:r>
              <a:rPr kumimoji="0" lang="zh-CN" alt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a:t>
            </a: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Database</a:t>
            </a:r>
          </a:p>
        </p:txBody>
      </p:sp>
      <p:pic>
        <p:nvPicPr>
          <p:cNvPr id="116" name="Picture 115" descr="Word">
            <a:extLst>
              <a:ext uri="{FF2B5EF4-FFF2-40B4-BE49-F238E27FC236}">
                <a16:creationId xmlns:a16="http://schemas.microsoft.com/office/drawing/2014/main" id="{DFDA5D83-377C-4F4F-F2CC-8D83CB9F2928}"/>
              </a:ext>
            </a:extLst>
          </p:cNvPr>
          <p:cNvPicPr>
            <a:picLocks noChangeAspect="1"/>
          </p:cNvPicPr>
          <p:nvPr/>
        </p:nvPicPr>
        <p:blipFill rotWithShape="1">
          <a:blip r:embed="rId19"/>
          <a:srcRect l="21842" t="25181" r="20937" b="23372"/>
          <a:stretch/>
        </p:blipFill>
        <p:spPr>
          <a:xfrm>
            <a:off x="10589581" y="2383816"/>
            <a:ext cx="254255" cy="228600"/>
          </a:xfrm>
          <a:prstGeom prst="rect">
            <a:avLst/>
          </a:prstGeom>
        </p:spPr>
      </p:pic>
      <p:pic>
        <p:nvPicPr>
          <p:cNvPr id="117" name="Picture 116" descr="Excel">
            <a:extLst>
              <a:ext uri="{FF2B5EF4-FFF2-40B4-BE49-F238E27FC236}">
                <a16:creationId xmlns:a16="http://schemas.microsoft.com/office/drawing/2014/main" id="{EEA9C482-D663-2C2C-DA8D-EC1CEACD90B9}"/>
              </a:ext>
            </a:extLst>
          </p:cNvPr>
          <p:cNvPicPr>
            <a:picLocks noChangeAspect="1"/>
          </p:cNvPicPr>
          <p:nvPr/>
        </p:nvPicPr>
        <p:blipFill rotWithShape="1">
          <a:blip r:embed="rId20"/>
          <a:srcRect l="21024" t="24285" r="22194" b="21859"/>
          <a:stretch/>
        </p:blipFill>
        <p:spPr>
          <a:xfrm>
            <a:off x="10899181" y="2381780"/>
            <a:ext cx="241023" cy="228600"/>
          </a:xfrm>
          <a:prstGeom prst="rect">
            <a:avLst/>
          </a:prstGeom>
        </p:spPr>
      </p:pic>
      <p:pic>
        <p:nvPicPr>
          <p:cNvPr id="118" name="Picture 117" descr="OpenAI">
            <a:extLst>
              <a:ext uri="{FF2B5EF4-FFF2-40B4-BE49-F238E27FC236}">
                <a16:creationId xmlns:a16="http://schemas.microsoft.com/office/drawing/2014/main" id="{8DA228B9-05D6-6D34-1284-C8C228F4A788}"/>
              </a:ext>
            </a:extLst>
          </p:cNvPr>
          <p:cNvPicPr>
            <a:picLocks noChangeAspect="1"/>
          </p:cNvPicPr>
          <p:nvPr/>
        </p:nvPicPr>
        <p:blipFill rotWithShape="1">
          <a:blip r:embed="rId21">
            <a:extLst>
              <a:ext uri="{BEBA8EAE-BF5A-486C-A8C5-ECC9F3942E4B}">
                <a14:imgProps xmlns:a14="http://schemas.microsoft.com/office/drawing/2010/main">
                  <a14:imgLayer r:embed="rId22">
                    <a14:imgEffect>
                      <a14:brightnessContrast bright="100000"/>
                    </a14:imgEffect>
                  </a14:imgLayer>
                </a14:imgProps>
              </a:ext>
              <a:ext uri="{28A0092B-C50C-407E-A947-70E740481C1C}">
                <a14:useLocalDpi xmlns:a14="http://schemas.microsoft.com/office/drawing/2010/main" val="0"/>
              </a:ext>
            </a:extLst>
          </a:blip>
          <a:srcRect l="5365" t="15897" r="6531" b="15897"/>
          <a:stretch/>
        </p:blipFill>
        <p:spPr>
          <a:xfrm>
            <a:off x="8949498" y="3701238"/>
            <a:ext cx="2398539" cy="649894"/>
          </a:xfrm>
          <a:prstGeom prst="rect">
            <a:avLst/>
          </a:prstGeom>
        </p:spPr>
      </p:pic>
      <p:sp>
        <p:nvSpPr>
          <p:cNvPr id="120" name="Rectangle: Rounded Corners 119">
            <a:extLst>
              <a:ext uri="{FF2B5EF4-FFF2-40B4-BE49-F238E27FC236}">
                <a16:creationId xmlns:a16="http://schemas.microsoft.com/office/drawing/2014/main" id="{F4B5A83C-6C57-692F-B26B-C3373CAA3538}"/>
              </a:ext>
              <a:ext uri="{C183D7F6-B498-43B3-948B-1728B52AA6E4}">
                <adec:decorative xmlns:adec="http://schemas.microsoft.com/office/drawing/2017/decorative" val="1"/>
              </a:ext>
            </a:extLst>
          </p:cNvPr>
          <p:cNvSpPr/>
          <p:nvPr/>
        </p:nvSpPr>
        <p:spPr bwMode="auto">
          <a:xfrm>
            <a:off x="7411229" y="3462166"/>
            <a:ext cx="4115979" cy="1097280"/>
          </a:xfrm>
          <a:prstGeom prst="roundRect">
            <a:avLst>
              <a:gd name="adj" fmla="val 5334"/>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3" name="Picture 122" descr="Text&#10;&#10;Description automatically generated">
            <a:extLst>
              <a:ext uri="{FF2B5EF4-FFF2-40B4-BE49-F238E27FC236}">
                <a16:creationId xmlns:a16="http://schemas.microsoft.com/office/drawing/2014/main" id="{6F42C121-C7BB-33E7-5952-450E730286A0}"/>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0630427" y="2671315"/>
            <a:ext cx="228600" cy="228600"/>
          </a:xfrm>
          <a:prstGeom prst="rect">
            <a:avLst/>
          </a:prstGeom>
        </p:spPr>
      </p:pic>
      <p:pic>
        <p:nvPicPr>
          <p:cNvPr id="125" name="Graphic 124" descr="Images with solid fill">
            <a:extLst>
              <a:ext uri="{FF2B5EF4-FFF2-40B4-BE49-F238E27FC236}">
                <a16:creationId xmlns:a16="http://schemas.microsoft.com/office/drawing/2014/main" id="{EFEDC057-CF3F-E42C-F38D-1D1E3B391CB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0905392" y="2669830"/>
            <a:ext cx="228600" cy="228600"/>
          </a:xfrm>
          <a:prstGeom prst="rect">
            <a:avLst/>
          </a:prstGeom>
        </p:spPr>
      </p:pic>
      <p:pic>
        <p:nvPicPr>
          <p:cNvPr id="126" name="Graphic 125">
            <a:extLst>
              <a:ext uri="{FF2B5EF4-FFF2-40B4-BE49-F238E27FC236}">
                <a16:creationId xmlns:a16="http://schemas.microsoft.com/office/drawing/2014/main" id="{DAA06237-99B4-F568-BDF3-02FA529715E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495845" y="3530438"/>
            <a:ext cx="1168282" cy="972313"/>
          </a:xfrm>
          <a:prstGeom prst="rect">
            <a:avLst/>
          </a:prstGeom>
        </p:spPr>
      </p:pic>
      <p:pic>
        <p:nvPicPr>
          <p:cNvPr id="127" name="Picture 4">
            <a:extLst>
              <a:ext uri="{FF2B5EF4-FFF2-40B4-BE49-F238E27FC236}">
                <a16:creationId xmlns:a16="http://schemas.microsoft.com/office/drawing/2014/main" id="{B6E15CC4-A242-EF93-98B7-BEBC3E9A6E89}"/>
              </a:ext>
              <a:ext uri="{C183D7F6-B498-43B3-948B-1728B52AA6E4}">
                <adec:decorative xmlns:adec="http://schemas.microsoft.com/office/drawing/2017/decorative" val="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944710" y="3838397"/>
            <a:ext cx="356392" cy="356394"/>
          </a:xfrm>
          <a:prstGeom prst="rect">
            <a:avLst/>
          </a:prstGeom>
          <a:noFill/>
          <a:extLst>
            <a:ext uri="{909E8E84-426E-40DD-AFC4-6F175D3DCCD1}">
              <a14:hiddenFill xmlns:a14="http://schemas.microsoft.com/office/drawing/2010/main">
                <a:solidFill>
                  <a:srgbClr val="FFFFFF"/>
                </a:solidFill>
              </a14:hiddenFill>
            </a:ext>
          </a:extLst>
        </p:spPr>
      </p:pic>
      <p:grpSp>
        <p:nvGrpSpPr>
          <p:cNvPr id="132" name="migrate 2">
            <a:extLst>
              <a:ext uri="{FF2B5EF4-FFF2-40B4-BE49-F238E27FC236}">
                <a16:creationId xmlns:a16="http://schemas.microsoft.com/office/drawing/2014/main" id="{AC5E5738-D0B7-5F03-59D1-D7B66555C1F6}"/>
              </a:ext>
              <a:ext uri="{C183D7F6-B498-43B3-948B-1728B52AA6E4}">
                <adec:decorative xmlns:adec="http://schemas.microsoft.com/office/drawing/2017/decorative" val="1"/>
              </a:ext>
            </a:extLst>
          </p:cNvPr>
          <p:cNvGrpSpPr>
            <a:grpSpLocks noChangeAspect="1"/>
          </p:cNvGrpSpPr>
          <p:nvPr/>
        </p:nvGrpSpPr>
        <p:grpSpPr>
          <a:xfrm>
            <a:off x="9282702" y="4945416"/>
            <a:ext cx="458808" cy="457200"/>
            <a:chOff x="697286" y="2098371"/>
            <a:chExt cx="443544" cy="441988"/>
          </a:xfrm>
        </p:grpSpPr>
        <p:sp>
          <p:nvSpPr>
            <p:cNvPr id="133" name="Freeform 765">
              <a:extLst>
                <a:ext uri="{FF2B5EF4-FFF2-40B4-BE49-F238E27FC236}">
                  <a16:creationId xmlns:a16="http://schemas.microsoft.com/office/drawing/2014/main" id="{7ADEDB5E-09CB-86C0-4D50-3B0DA4960926}"/>
                </a:ext>
              </a:extLst>
            </p:cNvPr>
            <p:cNvSpPr>
              <a:spLocks/>
            </p:cNvSpPr>
            <p:nvPr/>
          </p:nvSpPr>
          <p:spPr bwMode="auto">
            <a:xfrm>
              <a:off x="1024108" y="2099928"/>
              <a:ext cx="116722" cy="116722"/>
            </a:xfrm>
            <a:custGeom>
              <a:avLst/>
              <a:gdLst>
                <a:gd name="T0" fmla="*/ 50 w 101"/>
                <a:gd name="T1" fmla="*/ 101 h 101"/>
                <a:gd name="T2" fmla="*/ 0 w 101"/>
                <a:gd name="T3" fmla="*/ 51 h 101"/>
                <a:gd name="T4" fmla="*/ 50 w 101"/>
                <a:gd name="T5" fmla="*/ 0 h 101"/>
                <a:gd name="T6" fmla="*/ 101 w 101"/>
                <a:gd name="T7" fmla="*/ 51 h 101"/>
                <a:gd name="T8" fmla="*/ 50 w 101"/>
                <a:gd name="T9" fmla="*/ 101 h 101"/>
              </a:gdLst>
              <a:ahLst/>
              <a:cxnLst>
                <a:cxn ang="0">
                  <a:pos x="T0" y="T1"/>
                </a:cxn>
                <a:cxn ang="0">
                  <a:pos x="T2" y="T3"/>
                </a:cxn>
                <a:cxn ang="0">
                  <a:pos x="T4" y="T5"/>
                </a:cxn>
                <a:cxn ang="0">
                  <a:pos x="T6" y="T7"/>
                </a:cxn>
                <a:cxn ang="0">
                  <a:pos x="T8" y="T9"/>
                </a:cxn>
              </a:cxnLst>
              <a:rect l="0" t="0" r="r" b="b"/>
              <a:pathLst>
                <a:path w="101" h="101">
                  <a:moveTo>
                    <a:pt x="50" y="101"/>
                  </a:moveTo>
                  <a:cubicBezTo>
                    <a:pt x="22" y="101"/>
                    <a:pt x="0" y="79"/>
                    <a:pt x="0" y="51"/>
                  </a:cubicBezTo>
                  <a:cubicBezTo>
                    <a:pt x="0" y="23"/>
                    <a:pt x="22" y="0"/>
                    <a:pt x="50" y="0"/>
                  </a:cubicBezTo>
                  <a:cubicBezTo>
                    <a:pt x="78" y="0"/>
                    <a:pt x="101" y="23"/>
                    <a:pt x="101" y="51"/>
                  </a:cubicBezTo>
                  <a:cubicBezTo>
                    <a:pt x="101" y="79"/>
                    <a:pt x="79" y="101"/>
                    <a:pt x="50" y="10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34" name="Freeform 766">
              <a:extLst>
                <a:ext uri="{FF2B5EF4-FFF2-40B4-BE49-F238E27FC236}">
                  <a16:creationId xmlns:a16="http://schemas.microsoft.com/office/drawing/2014/main" id="{3DEE0B50-CDB8-680C-F1E3-F2015B2AD632}"/>
                </a:ext>
              </a:extLst>
            </p:cNvPr>
            <p:cNvSpPr>
              <a:spLocks/>
            </p:cNvSpPr>
            <p:nvPr/>
          </p:nvSpPr>
          <p:spPr bwMode="auto">
            <a:xfrm>
              <a:off x="1024108" y="2261782"/>
              <a:ext cx="116722" cy="116722"/>
            </a:xfrm>
            <a:custGeom>
              <a:avLst/>
              <a:gdLst>
                <a:gd name="T0" fmla="*/ 50 w 101"/>
                <a:gd name="T1" fmla="*/ 101 h 101"/>
                <a:gd name="T2" fmla="*/ 0 w 101"/>
                <a:gd name="T3" fmla="*/ 50 h 101"/>
                <a:gd name="T4" fmla="*/ 50 w 101"/>
                <a:gd name="T5" fmla="*/ 0 h 101"/>
                <a:gd name="T6" fmla="*/ 101 w 101"/>
                <a:gd name="T7" fmla="*/ 50 h 101"/>
                <a:gd name="T8" fmla="*/ 50 w 101"/>
                <a:gd name="T9" fmla="*/ 101 h 101"/>
              </a:gdLst>
              <a:ahLst/>
              <a:cxnLst>
                <a:cxn ang="0">
                  <a:pos x="T0" y="T1"/>
                </a:cxn>
                <a:cxn ang="0">
                  <a:pos x="T2" y="T3"/>
                </a:cxn>
                <a:cxn ang="0">
                  <a:pos x="T4" y="T5"/>
                </a:cxn>
                <a:cxn ang="0">
                  <a:pos x="T6" y="T7"/>
                </a:cxn>
                <a:cxn ang="0">
                  <a:pos x="T8" y="T9"/>
                </a:cxn>
              </a:cxnLst>
              <a:rect l="0" t="0" r="r" b="b"/>
              <a:pathLst>
                <a:path w="101" h="101">
                  <a:moveTo>
                    <a:pt x="50" y="101"/>
                  </a:moveTo>
                  <a:cubicBezTo>
                    <a:pt x="22" y="101"/>
                    <a:pt x="0" y="78"/>
                    <a:pt x="0" y="50"/>
                  </a:cubicBezTo>
                  <a:cubicBezTo>
                    <a:pt x="0" y="22"/>
                    <a:pt x="22" y="0"/>
                    <a:pt x="50" y="0"/>
                  </a:cubicBezTo>
                  <a:cubicBezTo>
                    <a:pt x="78" y="0"/>
                    <a:pt x="101" y="22"/>
                    <a:pt x="101" y="50"/>
                  </a:cubicBezTo>
                  <a:cubicBezTo>
                    <a:pt x="101" y="78"/>
                    <a:pt x="79" y="101"/>
                    <a:pt x="50" y="10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35" name="Rectangle 767">
              <a:extLst>
                <a:ext uri="{FF2B5EF4-FFF2-40B4-BE49-F238E27FC236}">
                  <a16:creationId xmlns:a16="http://schemas.microsoft.com/office/drawing/2014/main" id="{1570D782-31BA-DBA3-E519-3889BBA7B918}"/>
                </a:ext>
              </a:extLst>
            </p:cNvPr>
            <p:cNvSpPr>
              <a:spLocks noChangeArrowheads="1"/>
            </p:cNvSpPr>
            <p:nvPr/>
          </p:nvSpPr>
          <p:spPr bwMode="auto">
            <a:xfrm>
              <a:off x="697286" y="2261782"/>
              <a:ext cx="116722" cy="1167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Rectangle 768">
              <a:extLst>
                <a:ext uri="{FF2B5EF4-FFF2-40B4-BE49-F238E27FC236}">
                  <a16:creationId xmlns:a16="http://schemas.microsoft.com/office/drawing/2014/main" id="{4F5EBE3D-50C6-B708-3A5E-CE46556CF193}"/>
                </a:ext>
              </a:extLst>
            </p:cNvPr>
            <p:cNvSpPr>
              <a:spLocks noChangeArrowheads="1"/>
            </p:cNvSpPr>
            <p:nvPr/>
          </p:nvSpPr>
          <p:spPr bwMode="auto">
            <a:xfrm>
              <a:off x="697286" y="2098371"/>
              <a:ext cx="116722" cy="1167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Rectangle 769">
              <a:extLst>
                <a:ext uri="{FF2B5EF4-FFF2-40B4-BE49-F238E27FC236}">
                  <a16:creationId xmlns:a16="http://schemas.microsoft.com/office/drawing/2014/main" id="{AEBFC037-003D-0045-AF08-A10586E0F054}"/>
                </a:ext>
              </a:extLst>
            </p:cNvPr>
            <p:cNvSpPr>
              <a:spLocks noChangeArrowheads="1"/>
            </p:cNvSpPr>
            <p:nvPr/>
          </p:nvSpPr>
          <p:spPr bwMode="auto">
            <a:xfrm>
              <a:off x="697286" y="2423637"/>
              <a:ext cx="116722" cy="1167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770">
              <a:extLst>
                <a:ext uri="{FF2B5EF4-FFF2-40B4-BE49-F238E27FC236}">
                  <a16:creationId xmlns:a16="http://schemas.microsoft.com/office/drawing/2014/main" id="{B5CCA901-1FBF-554C-4370-C630F22B2575}"/>
                </a:ext>
              </a:extLst>
            </p:cNvPr>
            <p:cNvSpPr>
              <a:spLocks/>
            </p:cNvSpPr>
            <p:nvPr/>
          </p:nvSpPr>
          <p:spPr bwMode="auto">
            <a:xfrm>
              <a:off x="1024108" y="2423637"/>
              <a:ext cx="116722" cy="116722"/>
            </a:xfrm>
            <a:custGeom>
              <a:avLst/>
              <a:gdLst>
                <a:gd name="T0" fmla="*/ 50 w 101"/>
                <a:gd name="T1" fmla="*/ 102 h 102"/>
                <a:gd name="T2" fmla="*/ 0 w 101"/>
                <a:gd name="T3" fmla="*/ 51 h 102"/>
                <a:gd name="T4" fmla="*/ 50 w 101"/>
                <a:gd name="T5" fmla="*/ 0 h 102"/>
                <a:gd name="T6" fmla="*/ 101 w 101"/>
                <a:gd name="T7" fmla="*/ 51 h 102"/>
                <a:gd name="T8" fmla="*/ 50 w 101"/>
                <a:gd name="T9" fmla="*/ 102 h 102"/>
              </a:gdLst>
              <a:ahLst/>
              <a:cxnLst>
                <a:cxn ang="0">
                  <a:pos x="T0" y="T1"/>
                </a:cxn>
                <a:cxn ang="0">
                  <a:pos x="T2" y="T3"/>
                </a:cxn>
                <a:cxn ang="0">
                  <a:pos x="T4" y="T5"/>
                </a:cxn>
                <a:cxn ang="0">
                  <a:pos x="T6" y="T7"/>
                </a:cxn>
                <a:cxn ang="0">
                  <a:pos x="T8" y="T9"/>
                </a:cxn>
              </a:cxnLst>
              <a:rect l="0" t="0" r="r" b="b"/>
              <a:pathLst>
                <a:path w="101" h="102">
                  <a:moveTo>
                    <a:pt x="50" y="102"/>
                  </a:moveTo>
                  <a:cubicBezTo>
                    <a:pt x="22" y="102"/>
                    <a:pt x="0" y="79"/>
                    <a:pt x="0" y="51"/>
                  </a:cubicBezTo>
                  <a:cubicBezTo>
                    <a:pt x="0" y="23"/>
                    <a:pt x="22" y="0"/>
                    <a:pt x="50" y="0"/>
                  </a:cubicBezTo>
                  <a:cubicBezTo>
                    <a:pt x="78" y="0"/>
                    <a:pt x="101" y="23"/>
                    <a:pt x="101" y="51"/>
                  </a:cubicBezTo>
                  <a:cubicBezTo>
                    <a:pt x="101" y="79"/>
                    <a:pt x="79" y="102"/>
                    <a:pt x="50" y="10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39" name="Freeform 771">
              <a:extLst>
                <a:ext uri="{FF2B5EF4-FFF2-40B4-BE49-F238E27FC236}">
                  <a16:creationId xmlns:a16="http://schemas.microsoft.com/office/drawing/2014/main" id="{6EF4B3CC-F3D1-F311-09DE-1E7A848F35E8}"/>
                </a:ext>
              </a:extLst>
            </p:cNvPr>
            <p:cNvSpPr>
              <a:spLocks/>
            </p:cNvSpPr>
            <p:nvPr/>
          </p:nvSpPr>
          <p:spPr bwMode="auto">
            <a:xfrm>
              <a:off x="873147" y="2436087"/>
              <a:ext cx="116722" cy="94934"/>
            </a:xfrm>
            <a:custGeom>
              <a:avLst/>
              <a:gdLst>
                <a:gd name="T0" fmla="*/ 75 w 75"/>
                <a:gd name="T1" fmla="*/ 31 h 61"/>
                <a:gd name="T2" fmla="*/ 44 w 75"/>
                <a:gd name="T3" fmla="*/ 0 h 61"/>
                <a:gd name="T4" fmla="*/ 44 w 75"/>
                <a:gd name="T5" fmla="*/ 15 h 61"/>
                <a:gd name="T6" fmla="*/ 0 w 75"/>
                <a:gd name="T7" fmla="*/ 15 h 61"/>
                <a:gd name="T8" fmla="*/ 0 w 75"/>
                <a:gd name="T9" fmla="*/ 46 h 61"/>
                <a:gd name="T10" fmla="*/ 44 w 75"/>
                <a:gd name="T11" fmla="*/ 46 h 61"/>
                <a:gd name="T12" fmla="*/ 44 w 75"/>
                <a:gd name="T13" fmla="*/ 61 h 61"/>
                <a:gd name="T14" fmla="*/ 75 w 75"/>
                <a:gd name="T15" fmla="*/ 3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1">
                  <a:moveTo>
                    <a:pt x="75" y="31"/>
                  </a:moveTo>
                  <a:lnTo>
                    <a:pt x="44" y="0"/>
                  </a:lnTo>
                  <a:lnTo>
                    <a:pt x="44" y="15"/>
                  </a:lnTo>
                  <a:lnTo>
                    <a:pt x="0" y="15"/>
                  </a:lnTo>
                  <a:lnTo>
                    <a:pt x="0" y="46"/>
                  </a:lnTo>
                  <a:lnTo>
                    <a:pt x="44" y="46"/>
                  </a:lnTo>
                  <a:lnTo>
                    <a:pt x="44" y="61"/>
                  </a:lnTo>
                  <a:lnTo>
                    <a:pt x="75" y="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Freeform 772">
              <a:extLst>
                <a:ext uri="{FF2B5EF4-FFF2-40B4-BE49-F238E27FC236}">
                  <a16:creationId xmlns:a16="http://schemas.microsoft.com/office/drawing/2014/main" id="{73EFE611-38A5-8363-E93D-D3FA97E16084}"/>
                </a:ext>
              </a:extLst>
            </p:cNvPr>
            <p:cNvSpPr>
              <a:spLocks/>
            </p:cNvSpPr>
            <p:nvPr/>
          </p:nvSpPr>
          <p:spPr bwMode="auto">
            <a:xfrm>
              <a:off x="873147" y="2274233"/>
              <a:ext cx="116722" cy="93378"/>
            </a:xfrm>
            <a:custGeom>
              <a:avLst/>
              <a:gdLst>
                <a:gd name="T0" fmla="*/ 75 w 75"/>
                <a:gd name="T1" fmla="*/ 30 h 60"/>
                <a:gd name="T2" fmla="*/ 44 w 75"/>
                <a:gd name="T3" fmla="*/ 0 h 60"/>
                <a:gd name="T4" fmla="*/ 44 w 75"/>
                <a:gd name="T5" fmla="*/ 15 h 60"/>
                <a:gd name="T6" fmla="*/ 0 w 75"/>
                <a:gd name="T7" fmla="*/ 15 h 60"/>
                <a:gd name="T8" fmla="*/ 0 w 75"/>
                <a:gd name="T9" fmla="*/ 45 h 60"/>
                <a:gd name="T10" fmla="*/ 44 w 75"/>
                <a:gd name="T11" fmla="*/ 45 h 60"/>
                <a:gd name="T12" fmla="*/ 44 w 75"/>
                <a:gd name="T13" fmla="*/ 60 h 60"/>
                <a:gd name="T14" fmla="*/ 75 w 75"/>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0">
                  <a:moveTo>
                    <a:pt x="75" y="30"/>
                  </a:moveTo>
                  <a:lnTo>
                    <a:pt x="44" y="0"/>
                  </a:lnTo>
                  <a:lnTo>
                    <a:pt x="44" y="15"/>
                  </a:lnTo>
                  <a:lnTo>
                    <a:pt x="0" y="15"/>
                  </a:lnTo>
                  <a:lnTo>
                    <a:pt x="0" y="45"/>
                  </a:lnTo>
                  <a:lnTo>
                    <a:pt x="44" y="45"/>
                  </a:lnTo>
                  <a:lnTo>
                    <a:pt x="44" y="60"/>
                  </a:lnTo>
                  <a:lnTo>
                    <a:pt x="75"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773">
              <a:extLst>
                <a:ext uri="{FF2B5EF4-FFF2-40B4-BE49-F238E27FC236}">
                  <a16:creationId xmlns:a16="http://schemas.microsoft.com/office/drawing/2014/main" id="{A624B354-CE23-5A3B-1A1B-1023F6713523}"/>
                </a:ext>
              </a:extLst>
            </p:cNvPr>
            <p:cNvSpPr>
              <a:spLocks/>
            </p:cNvSpPr>
            <p:nvPr/>
          </p:nvSpPr>
          <p:spPr bwMode="auto">
            <a:xfrm>
              <a:off x="873147" y="2110821"/>
              <a:ext cx="116722" cy="93378"/>
            </a:xfrm>
            <a:custGeom>
              <a:avLst/>
              <a:gdLst>
                <a:gd name="T0" fmla="*/ 75 w 75"/>
                <a:gd name="T1" fmla="*/ 30 h 60"/>
                <a:gd name="T2" fmla="*/ 44 w 75"/>
                <a:gd name="T3" fmla="*/ 0 h 60"/>
                <a:gd name="T4" fmla="*/ 44 w 75"/>
                <a:gd name="T5" fmla="*/ 15 h 60"/>
                <a:gd name="T6" fmla="*/ 0 w 75"/>
                <a:gd name="T7" fmla="*/ 15 h 60"/>
                <a:gd name="T8" fmla="*/ 0 w 75"/>
                <a:gd name="T9" fmla="*/ 45 h 60"/>
                <a:gd name="T10" fmla="*/ 44 w 75"/>
                <a:gd name="T11" fmla="*/ 45 h 60"/>
                <a:gd name="T12" fmla="*/ 44 w 75"/>
                <a:gd name="T13" fmla="*/ 60 h 60"/>
                <a:gd name="T14" fmla="*/ 75 w 75"/>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0">
                  <a:moveTo>
                    <a:pt x="75" y="30"/>
                  </a:moveTo>
                  <a:lnTo>
                    <a:pt x="44" y="0"/>
                  </a:lnTo>
                  <a:lnTo>
                    <a:pt x="44" y="15"/>
                  </a:lnTo>
                  <a:lnTo>
                    <a:pt x="0" y="15"/>
                  </a:lnTo>
                  <a:lnTo>
                    <a:pt x="0" y="45"/>
                  </a:lnTo>
                  <a:lnTo>
                    <a:pt x="44" y="45"/>
                  </a:lnTo>
                  <a:lnTo>
                    <a:pt x="44" y="60"/>
                  </a:lnTo>
                  <a:lnTo>
                    <a:pt x="75"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2" name="Rectangle: Rounded Corners 141">
            <a:extLst>
              <a:ext uri="{FF2B5EF4-FFF2-40B4-BE49-F238E27FC236}">
                <a16:creationId xmlns:a16="http://schemas.microsoft.com/office/drawing/2014/main" id="{5C71A95E-FD23-04BB-5B3E-7E267FB077AF}"/>
              </a:ext>
              <a:ext uri="{C183D7F6-B498-43B3-948B-1728B52AA6E4}">
                <adec:decorative xmlns:adec="http://schemas.microsoft.com/office/drawing/2017/decorative" val="1"/>
              </a:ext>
            </a:extLst>
          </p:cNvPr>
          <p:cNvSpPr/>
          <p:nvPr/>
        </p:nvSpPr>
        <p:spPr bwMode="auto">
          <a:xfrm>
            <a:off x="9178422" y="4853976"/>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TextBox 142">
            <a:extLst>
              <a:ext uri="{FF2B5EF4-FFF2-40B4-BE49-F238E27FC236}">
                <a16:creationId xmlns:a16="http://schemas.microsoft.com/office/drawing/2014/main" id="{3BBA0D65-DBAF-C9D3-EB19-0C357A525104}"/>
              </a:ext>
            </a:extLst>
          </p:cNvPr>
          <p:cNvSpPr txBox="1"/>
          <p:nvPr/>
        </p:nvSpPr>
        <p:spPr>
          <a:xfrm>
            <a:off x="8882171" y="5524382"/>
            <a:ext cx="1303563"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Vector Embedding </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9" name="Rectangle: Rounded Corners 8">
            <a:extLst>
              <a:ext uri="{FF2B5EF4-FFF2-40B4-BE49-F238E27FC236}">
                <a16:creationId xmlns:a16="http://schemas.microsoft.com/office/drawing/2014/main" id="{173D3A95-F756-8772-B77E-791C20EA1179}"/>
              </a:ext>
              <a:ext uri="{C183D7F6-B498-43B3-948B-1728B52AA6E4}">
                <adec:decorative xmlns:adec="http://schemas.microsoft.com/office/drawing/2017/decorative" val="1"/>
              </a:ext>
            </a:extLst>
          </p:cNvPr>
          <p:cNvSpPr/>
          <p:nvPr/>
        </p:nvSpPr>
        <p:spPr bwMode="auto">
          <a:xfrm>
            <a:off x="3859301" y="4877173"/>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76AA4BDD-9778-802C-8976-B4694E45DEBD}"/>
              </a:ext>
            </a:extLst>
          </p:cNvPr>
          <p:cNvSpPr txBox="1"/>
          <p:nvPr/>
        </p:nvSpPr>
        <p:spPr>
          <a:xfrm>
            <a:off x="3768638" y="5492402"/>
            <a:ext cx="81266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Container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App</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12" name="Graphic 11">
            <a:extLst>
              <a:ext uri="{FF2B5EF4-FFF2-40B4-BE49-F238E27FC236}">
                <a16:creationId xmlns:a16="http://schemas.microsoft.com/office/drawing/2014/main" id="{28705AE8-5735-6058-CF22-BB11D4C5F7B8}"/>
              </a:ext>
            </a:extLst>
          </p:cNvPr>
          <p:cNvPicPr>
            <a:picLocks/>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p:blipFill>
        <p:spPr>
          <a:xfrm>
            <a:off x="3950650" y="4994914"/>
            <a:ext cx="457200" cy="457200"/>
          </a:xfrm>
          <a:prstGeom prst="rect">
            <a:avLst/>
          </a:prstGeom>
          <a:effectLst>
            <a:outerShdw blurRad="127000" algn="ctr" rotWithShape="0">
              <a:prstClr val="black">
                <a:alpha val="20000"/>
              </a:prstClr>
            </a:outerShdw>
          </a:effectLst>
        </p:spPr>
      </p:pic>
      <p:pic>
        <p:nvPicPr>
          <p:cNvPr id="8" name="Graphic 7" descr="Vlog with solid fill">
            <a:extLst>
              <a:ext uri="{FF2B5EF4-FFF2-40B4-BE49-F238E27FC236}">
                <a16:creationId xmlns:a16="http://schemas.microsoft.com/office/drawing/2014/main" id="{43593761-6308-5AE5-5498-2ADD134D9BE4}"/>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51501" y="3604152"/>
            <a:ext cx="457200" cy="457200"/>
          </a:xfrm>
          <a:prstGeom prst="rect">
            <a:avLst/>
          </a:prstGeom>
        </p:spPr>
      </p:pic>
      <p:pic>
        <p:nvPicPr>
          <p:cNvPr id="14" name="Graphic 13" descr="Ui Ux with solid fill">
            <a:extLst>
              <a:ext uri="{FF2B5EF4-FFF2-40B4-BE49-F238E27FC236}">
                <a16:creationId xmlns:a16="http://schemas.microsoft.com/office/drawing/2014/main" id="{91E23364-D5CB-A502-8348-B8EEF837B7B2}"/>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010119" y="4388159"/>
            <a:ext cx="457200" cy="457200"/>
          </a:xfrm>
          <a:prstGeom prst="rect">
            <a:avLst/>
          </a:prstGeom>
        </p:spPr>
      </p:pic>
      <p:sp>
        <p:nvSpPr>
          <p:cNvPr id="15" name="TextBox 14">
            <a:extLst>
              <a:ext uri="{FF2B5EF4-FFF2-40B4-BE49-F238E27FC236}">
                <a16:creationId xmlns:a16="http://schemas.microsoft.com/office/drawing/2014/main" id="{D8F790A2-F0DE-B8E5-BC1E-57F15B53912C}"/>
              </a:ext>
            </a:extLst>
          </p:cNvPr>
          <p:cNvSpPr txBox="1"/>
          <p:nvPr/>
        </p:nvSpPr>
        <p:spPr>
          <a:xfrm>
            <a:off x="738553" y="4782043"/>
            <a:ext cx="99851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Desktop App</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3" name="Graphic 2">
            <a:extLst>
              <a:ext uri="{FF2B5EF4-FFF2-40B4-BE49-F238E27FC236}">
                <a16:creationId xmlns:a16="http://schemas.microsoft.com/office/drawing/2014/main" id="{54ECF7BF-5021-8473-DE41-BA14E43818D1}"/>
              </a:ext>
              <a:ext uri="{C183D7F6-B498-43B3-948B-1728B52AA6E4}">
                <adec:decorative xmlns:adec="http://schemas.microsoft.com/office/drawing/2017/decorative" val="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927274" y="4968613"/>
            <a:ext cx="457200" cy="457200"/>
          </a:xfrm>
          <a:prstGeom prst="rect">
            <a:avLst/>
          </a:prstGeom>
        </p:spPr>
      </p:pic>
      <p:grpSp>
        <p:nvGrpSpPr>
          <p:cNvPr id="13" name="Group 12">
            <a:extLst>
              <a:ext uri="{FF2B5EF4-FFF2-40B4-BE49-F238E27FC236}">
                <a16:creationId xmlns:a16="http://schemas.microsoft.com/office/drawing/2014/main" id="{C0872755-1D92-9A4D-7464-43DCAE907847}"/>
              </a:ext>
            </a:extLst>
          </p:cNvPr>
          <p:cNvGrpSpPr/>
          <p:nvPr/>
        </p:nvGrpSpPr>
        <p:grpSpPr>
          <a:xfrm>
            <a:off x="3820863" y="2871290"/>
            <a:ext cx="1700630" cy="602374"/>
            <a:chOff x="3713206" y="2441146"/>
            <a:chExt cx="1828800" cy="556604"/>
          </a:xfrm>
        </p:grpSpPr>
        <p:pic>
          <p:nvPicPr>
            <p:cNvPr id="16" name="Picture 2" descr="pink circles of semantic kernel">
              <a:extLst>
                <a:ext uri="{FF2B5EF4-FFF2-40B4-BE49-F238E27FC236}">
                  <a16:creationId xmlns:a16="http://schemas.microsoft.com/office/drawing/2014/main" id="{83276DC7-487F-1BD8-4301-F985555E5084}"/>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flipV="1">
              <a:off x="3713206" y="2790857"/>
              <a:ext cx="1828800" cy="2068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pink circles of semantic kernel">
              <a:extLst>
                <a:ext uri="{FF2B5EF4-FFF2-40B4-BE49-F238E27FC236}">
                  <a16:creationId xmlns:a16="http://schemas.microsoft.com/office/drawing/2014/main" id="{A3192CEC-C9CA-AE1C-7035-55552F61370F}"/>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713206" y="2602125"/>
              <a:ext cx="1828800" cy="18359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pink circles of semantic kernel">
              <a:extLst>
                <a:ext uri="{FF2B5EF4-FFF2-40B4-BE49-F238E27FC236}">
                  <a16:creationId xmlns:a16="http://schemas.microsoft.com/office/drawing/2014/main" id="{92BF0F5D-9190-885A-7A70-C690F4AA45E2}"/>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3713206" y="2441146"/>
              <a:ext cx="1828800" cy="151924"/>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a:extLst>
              <a:ext uri="{FF2B5EF4-FFF2-40B4-BE49-F238E27FC236}">
                <a16:creationId xmlns:a16="http://schemas.microsoft.com/office/drawing/2014/main" id="{5F39F659-C941-B075-EE4C-86A91767B725}"/>
              </a:ext>
            </a:extLst>
          </p:cNvPr>
          <p:cNvSpPr txBox="1"/>
          <p:nvPr/>
        </p:nvSpPr>
        <p:spPr>
          <a:xfrm>
            <a:off x="3757909" y="3437589"/>
            <a:ext cx="183597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LLM AI App Dev SDK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Semantic Kernel</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nvGrpSpPr>
          <p:cNvPr id="22" name="Group 21">
            <a:extLst>
              <a:ext uri="{FF2B5EF4-FFF2-40B4-BE49-F238E27FC236}">
                <a16:creationId xmlns:a16="http://schemas.microsoft.com/office/drawing/2014/main" id="{3B4B7451-BB62-839D-302F-70F8EAA7B3E6}"/>
              </a:ext>
              <a:ext uri="{C183D7F6-B498-43B3-948B-1728B52AA6E4}">
                <adec:decorative xmlns:adec="http://schemas.microsoft.com/office/drawing/2017/decorative" val="1"/>
              </a:ext>
            </a:extLst>
          </p:cNvPr>
          <p:cNvGrpSpPr/>
          <p:nvPr/>
        </p:nvGrpSpPr>
        <p:grpSpPr>
          <a:xfrm>
            <a:off x="10640211" y="4903474"/>
            <a:ext cx="457200" cy="548640"/>
            <a:chOff x="2946335" y="2890143"/>
            <a:chExt cx="365761" cy="477414"/>
          </a:xfrm>
        </p:grpSpPr>
        <p:sp>
          <p:nvSpPr>
            <p:cNvPr id="24" name="Rectangle 23">
              <a:extLst>
                <a:ext uri="{FF2B5EF4-FFF2-40B4-BE49-F238E27FC236}">
                  <a16:creationId xmlns:a16="http://schemas.microsoft.com/office/drawing/2014/main" id="{DDD2F210-333D-8199-6E2B-70E862F80697}"/>
                </a:ext>
              </a:extLst>
            </p:cNvPr>
            <p:cNvSpPr/>
            <p:nvPr/>
          </p:nvSpPr>
          <p:spPr>
            <a:xfrm>
              <a:off x="2946335" y="2890143"/>
              <a:ext cx="365761" cy="477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endParaRPr lang="en-US">
                <a:solidFill>
                  <a:schemeClr val="tx1"/>
                </a:solidFill>
                <a:latin typeface="Segoe UI"/>
              </a:endParaRPr>
            </a:p>
          </p:txBody>
        </p:sp>
        <p:pic>
          <p:nvPicPr>
            <p:cNvPr id="25" name="Graphic 195">
              <a:extLst>
                <a:ext uri="{FF2B5EF4-FFF2-40B4-BE49-F238E27FC236}">
                  <a16:creationId xmlns:a16="http://schemas.microsoft.com/office/drawing/2014/main" id="{921DEF66-E54A-31D8-8072-880434443025}"/>
                </a:ext>
              </a:extLst>
            </p:cNvPr>
            <p:cNvPicPr>
              <a:picLocks noChangeAspect="1"/>
            </p:cNvPicPr>
            <p:nvPr/>
          </p:nvPicPr>
          <p:blipFill>
            <a:blip r:embed="rId40">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2946336" y="2945970"/>
              <a:ext cx="365760" cy="365760"/>
            </a:xfrm>
            <a:prstGeom prst="rect">
              <a:avLst/>
            </a:prstGeom>
          </p:spPr>
        </p:pic>
      </p:grpSp>
      <p:sp>
        <p:nvSpPr>
          <p:cNvPr id="26" name="Rectangle 9">
            <a:extLst>
              <a:ext uri="{FF2B5EF4-FFF2-40B4-BE49-F238E27FC236}">
                <a16:creationId xmlns:a16="http://schemas.microsoft.com/office/drawing/2014/main" id="{8113C98D-F5E7-54D6-65BA-222D801D53CB}"/>
              </a:ext>
            </a:extLst>
          </p:cNvPr>
          <p:cNvSpPr/>
          <p:nvPr/>
        </p:nvSpPr>
        <p:spPr bwMode="auto">
          <a:xfrm>
            <a:off x="640318" y="508567"/>
            <a:ext cx="5545557" cy="443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企业“</a:t>
            </a:r>
            <a:r>
              <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rPr>
              <a:t>GPT</a:t>
            </a: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化”智能应用架构</a:t>
            </a:r>
            <a:endPar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endParaRPr>
          </a:p>
        </p:txBody>
      </p:sp>
    </p:spTree>
    <p:extLst>
      <p:ext uri="{BB962C8B-B14F-4D97-AF65-F5344CB8AC3E}">
        <p14:creationId xmlns:p14="http://schemas.microsoft.com/office/powerpoint/2010/main" val="3316525498"/>
      </p:ext>
    </p:extLst>
  </p:cSld>
  <p:clrMapOvr>
    <a:masterClrMapping/>
  </p:clrMapOvr>
  <p:transition>
    <p:fade/>
  </p:transition>
</p:sld>
</file>

<file path=ppt/theme/theme1.xml><?xml version="1.0" encoding="utf-8"?>
<a:theme xmlns:a="http://schemas.openxmlformats.org/drawingml/2006/main" name="1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0.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ResearchAI Template.potx" id="{0B2AC184-DAC9-412A-94E0-7DE61146DB1D}" vid="{23669272-67E8-41FE-9A38-43D2604245FD}"/>
    </a:ext>
  </a:extLst>
</a:theme>
</file>

<file path=ppt/theme/theme11.xml><?xml version="1.0" encoding="utf-8"?>
<a:theme xmlns:a="http://schemas.openxmlformats.org/drawingml/2006/main" name="MCAPS Start 16/9 Black Template">
  <a:themeElements>
    <a:clrScheme name="Custom 37">
      <a:dk1>
        <a:srgbClr val="000000"/>
      </a:dk1>
      <a:lt1>
        <a:srgbClr val="FFFFFF"/>
      </a:lt1>
      <a:dk2>
        <a:srgbClr val="243A5E"/>
      </a:dk2>
      <a:lt2>
        <a:srgbClr val="E6E6E6"/>
      </a:lt2>
      <a:accent1>
        <a:srgbClr val="8DC8E8"/>
      </a:accent1>
      <a:accent2>
        <a:srgbClr val="0078D4"/>
      </a:accent2>
      <a:accent3>
        <a:srgbClr val="C73ECC"/>
      </a:accent3>
      <a:accent4>
        <a:srgbClr val="CD98CF"/>
      </a:accent4>
      <a:accent5>
        <a:srgbClr val="FFB900"/>
      </a:accent5>
      <a:accent6>
        <a:srgbClr val="B1B3B3"/>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lgn="ctr" defTabSz="932472" fontAlgn="base">
          <a:spcBef>
            <a:spcPct val="0"/>
          </a:spcBef>
          <a:spcAft>
            <a:spcPct val="0"/>
          </a:spcAft>
          <a:defRPr sz="16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CAPS_Start2022_16-9-Event-template_v04.potx" id="{24CC4718-F90A-4148-988E-3F48237967CA}" vid="{D303CA8E-485E-4ACE-B84B-C733C9AAD6C2}"/>
    </a:ext>
  </a:extLst>
</a:theme>
</file>

<file path=ppt/theme/theme12.xml><?xml version="1.0" encoding="utf-8"?>
<a:theme xmlns:a="http://schemas.openxmlformats.org/drawingml/2006/main" name="Microsoft Ignite 16/9 White Template">
  <a:themeElements>
    <a:clrScheme name="Custom 29">
      <a:dk1>
        <a:srgbClr val="000000"/>
      </a:dk1>
      <a:lt1>
        <a:srgbClr val="FFFFFF"/>
      </a:lt1>
      <a:dk2>
        <a:srgbClr val="243A5E"/>
      </a:dk2>
      <a:lt2>
        <a:srgbClr val="E6E6E6"/>
      </a:lt2>
      <a:accent1>
        <a:srgbClr val="0078D4"/>
      </a:accent1>
      <a:accent2>
        <a:srgbClr val="243A5E"/>
      </a:accent2>
      <a:accent3>
        <a:srgbClr val="C73ECC"/>
      </a:accent3>
      <a:accent4>
        <a:srgbClr val="C5B4E3"/>
      </a:accent4>
      <a:accent5>
        <a:srgbClr val="FFB900"/>
      </a:accent5>
      <a:accent6>
        <a:srgbClr val="B1B3B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2_16-9 Event-template.potx" id="{FE48362A-6DE4-4FD9-B21B-3D977604DB8E}" vid="{87B899B9-FE76-471D-BDD2-E443FBC3DB64}"/>
    </a:ext>
  </a:extLst>
</a:theme>
</file>

<file path=ppt/theme/theme13.xml><?xml version="1.0" encoding="utf-8"?>
<a:theme xmlns:a="http://schemas.openxmlformats.org/drawingml/2006/main" name="4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4.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15.xml><?xml version="1.0" encoding="utf-8"?>
<a:theme xmlns:a="http://schemas.openxmlformats.org/drawingml/2006/main" name="1_Microsoft Ignite 16/9 Black Template">
  <a:themeElements>
    <a:clrScheme name="Ignite fy21 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2-3rds Event-template_v03.potx" id="{4750FCF4-99D5-459F-833B-1AD4D4901322}" vid="{27AD3FA2-BF99-43D6-93F7-CBEF8B87BC8A}"/>
    </a:ext>
  </a:extLst>
</a:theme>
</file>

<file path=ppt/theme/theme16.xml><?xml version="1.0" encoding="utf-8"?>
<a:theme xmlns:a="http://schemas.openxmlformats.org/drawingml/2006/main" name="3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4.xml><?xml version="1.0" encoding="utf-8"?>
<a:theme xmlns:a="http://schemas.openxmlformats.org/drawingml/2006/main" name="4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5.xml><?xml version="1.0" encoding="utf-8"?>
<a:theme xmlns:a="http://schemas.openxmlformats.org/drawingml/2006/main" name="2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6.xml><?xml version="1.0" encoding="utf-8"?>
<a:theme xmlns:a="http://schemas.openxmlformats.org/drawingml/2006/main" name="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7.xml><?xml version="1.0" encoding="utf-8"?>
<a:theme xmlns:a="http://schemas.openxmlformats.org/drawingml/2006/main" name="9-51153_Microsoft_Ignit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S_Ignite_Digital_Event_Template_v12.potx" id="{987F915D-5FB6-4803-B1B9-1178BD7F7B76}" vid="{5CD2FFA6-B9A3-408C-B7F0-5DF8305F3E28}"/>
    </a:ext>
  </a:extLst>
</a:theme>
</file>

<file path=ppt/theme/theme8.xml><?xml version="1.0" encoding="utf-8"?>
<a:theme xmlns:a="http://schemas.openxmlformats.org/drawingml/2006/main" name="Azure updated">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Azure updated" id="{7DB9ECB7-D46C-40A3-8DC8-035459EE8D3B}" vid="{A6F2E79B-BB60-4DE9-BC64-598474E56F4A}"/>
    </a:ext>
  </a:extLst>
</a:theme>
</file>

<file path=ppt/theme/theme9.xml><?xml version="1.0" encoding="utf-8"?>
<a:theme xmlns:a="http://schemas.openxmlformats.org/drawingml/2006/main" name="1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BA99D8EEA23AE409E784A8EB43299B0" ma:contentTypeVersion="6" ma:contentTypeDescription="Create a new document." ma:contentTypeScope="" ma:versionID="ffed8abd647298d681ab5d72895f637f">
  <xsd:schema xmlns:xsd="http://www.w3.org/2001/XMLSchema" xmlns:xs="http://www.w3.org/2001/XMLSchema" xmlns:p="http://schemas.microsoft.com/office/2006/metadata/properties" xmlns:ns1="http://schemas.microsoft.com/sharepoint/v3" xmlns:ns2="e8dcb077-7038-474e-9d1b-5bb4a7679772" xmlns:ns3="ce2f321a-b403-4b15-8dd8-91f805aadf23" targetNamespace="http://schemas.microsoft.com/office/2006/metadata/properties" ma:root="true" ma:fieldsID="4f9e93f1ccaa06d0060394a606c2488c" ns1:_="" ns2:_="" ns3:_="">
    <xsd:import namespace="http://schemas.microsoft.com/sharepoint/v3"/>
    <xsd:import namespace="e8dcb077-7038-474e-9d1b-5bb4a7679772"/>
    <xsd:import namespace="ce2f321a-b403-4b15-8dd8-91f805aadf23"/>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8dcb077-7038-474e-9d1b-5bb4a76797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e2f321a-b403-4b15-8dd8-91f805aadf2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55331059-1819-45EF-8665-87652C2B685B}">
  <ds:schemaRefs>
    <ds:schemaRef ds:uri="http://schemas.microsoft.com/sharepoint/v3/contenttype/forms"/>
  </ds:schemaRefs>
</ds:datastoreItem>
</file>

<file path=customXml/itemProps2.xml><?xml version="1.0" encoding="utf-8"?>
<ds:datastoreItem xmlns:ds="http://schemas.openxmlformats.org/officeDocument/2006/customXml" ds:itemID="{44A73E93-AA61-490C-9D0C-C1F7684BAA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8dcb077-7038-474e-9d1b-5bb4a7679772"/>
    <ds:schemaRef ds:uri="ce2f321a-b403-4b15-8dd8-91f805aadf2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E79B8FD-04AF-4BC1-A762-0D59E66CB5BE}">
  <ds:schemaRefs>
    <ds:schemaRef ds:uri="http://purl.org/dc/dcmitype/"/>
    <ds:schemaRef ds:uri="http://www.w3.org/XML/1998/namespace"/>
    <ds:schemaRef ds:uri="http://purl.org/dc/elements/1.1/"/>
    <ds:schemaRef ds:uri="http://schemas.microsoft.com/office/infopath/2007/PartnerControls"/>
    <ds:schemaRef ds:uri="http://schemas.openxmlformats.org/package/2006/metadata/core-properties"/>
    <ds:schemaRef ds:uri="http://schemas.microsoft.com/office/2006/documentManagement/types"/>
    <ds:schemaRef ds:uri="230e9df3-be65-4c73-a93b-d1236ebd677e"/>
    <ds:schemaRef ds:uri="d4a30e8e-de6c-4cce-9864-67ec47d8af00"/>
    <ds:schemaRef ds:uri="43d83319-23fc-400e-bdb9-7dbe73b59575"/>
    <ds:schemaRef ds:uri="http://schemas.microsoft.com/sharepoint/v3"/>
    <ds:schemaRef ds:uri="http://schemas.microsoft.com/office/2006/metadata/properties"/>
    <ds:schemaRef ds:uri="http://purl.org/dc/te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6185</TotalTime>
  <Words>2279</Words>
  <Application>Microsoft Macintosh PowerPoint</Application>
  <PresentationFormat>宽屏</PresentationFormat>
  <Paragraphs>277</Paragraphs>
  <Slides>10</Slides>
  <Notes>9</Notes>
  <HiddenSlides>0</HiddenSlides>
  <MMClips>0</MMClips>
  <ScaleCrop>false</ScaleCrop>
  <HeadingPairs>
    <vt:vector size="6" baseType="variant">
      <vt:variant>
        <vt:lpstr>已用的字体</vt:lpstr>
      </vt:variant>
      <vt:variant>
        <vt:i4>10</vt:i4>
      </vt:variant>
      <vt:variant>
        <vt:lpstr>主题</vt:lpstr>
      </vt:variant>
      <vt:variant>
        <vt:i4>16</vt:i4>
      </vt:variant>
      <vt:variant>
        <vt:lpstr>幻灯片标题</vt:lpstr>
      </vt:variant>
      <vt:variant>
        <vt:i4>10</vt:i4>
      </vt:variant>
    </vt:vector>
  </HeadingPairs>
  <TitlesOfParts>
    <vt:vector size="36" baseType="lpstr">
      <vt:lpstr>-apple-system</vt:lpstr>
      <vt:lpstr>等线</vt:lpstr>
      <vt:lpstr>微软雅黑</vt:lpstr>
      <vt:lpstr>Google Sans</vt:lpstr>
      <vt:lpstr>Microsoft JhengHei Light</vt:lpstr>
      <vt:lpstr>Arial</vt:lpstr>
      <vt:lpstr>Calibri</vt:lpstr>
      <vt:lpstr>Segoe UI</vt:lpstr>
      <vt:lpstr>Segoe UI Semibold</vt:lpstr>
      <vt:lpstr>Wingdings</vt:lpstr>
      <vt:lpstr>1_Build 2019 Black</vt:lpstr>
      <vt:lpstr>1_Black Template</vt:lpstr>
      <vt:lpstr>3_Azure black</vt:lpstr>
      <vt:lpstr>4_Azure black</vt:lpstr>
      <vt:lpstr>2_Build 2019 Black</vt:lpstr>
      <vt:lpstr>Build 2019 Black</vt:lpstr>
      <vt:lpstr>9-51153_Microsoft_Ignite_Black_Template</vt:lpstr>
      <vt:lpstr>Azure updated</vt:lpstr>
      <vt:lpstr>1_Microsoft 365 PPT Template - 2018</vt:lpstr>
      <vt:lpstr>Black Template</vt:lpstr>
      <vt:lpstr>MCAPS Start 16/9 Black Template</vt:lpstr>
      <vt:lpstr>Microsoft Ignite 16/9 White Template</vt:lpstr>
      <vt:lpstr>4_Build 2019 Black</vt:lpstr>
      <vt:lpstr>Microsoft 365 PPT Template - 2018</vt:lpstr>
      <vt:lpstr>1_Microsoft Ignite 16/9 Black Template</vt:lpstr>
      <vt:lpstr>3_Build 2019 Black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Cognitive Services</dc:title>
  <dc:creator>Loganathan Ramalingam</dc:creator>
  <cp:lastModifiedBy>Teo Ma</cp:lastModifiedBy>
  <cp:revision>22</cp:revision>
  <dcterms:created xsi:type="dcterms:W3CDTF">2020-11-06T21:56:32Z</dcterms:created>
  <dcterms:modified xsi:type="dcterms:W3CDTF">2023-04-25T04:04:15Z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0x0101002BA99D8EEA23AE409E784A8EB43299B0</vt:lpwstr>
  </property>
  <property fmtid="{D5CDD505-2E9C-101B-9397-08002B2CF9AE}" pid="3" name="MediaServiceImageTags">
    <vt:lpwstr/>
  </property>
</Properties>
</file>